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embeddedFontLst>
    <p:embeddedFont>
      <p:font typeface="Gill Sans" panose="020B0502020104020203" pitchFamily="34" charset="-79"/>
      <p:regular r:id="rId23"/>
      <p:bold r:id="rId24"/>
    </p:embeddedFont>
    <p:embeddedFont>
      <p:font typeface="Play"/>
      <p:regular r:id="rId25"/>
      <p:bold r:id="rId26"/>
      <p:italic r:id="rId27"/>
      <p:boldItalic r:id="rId28"/>
    </p:embeddedFont>
    <p:embeddedFont>
      <p:font typeface="Roboto" panose="02000000000000000000" pitchFamily="2" charset="0"/>
      <p:regular r:id="rId29"/>
      <p:bold r:id="rId30"/>
      <p:italic r:id="rId31"/>
      <p:boldItalic r:id="rId32"/>
    </p:embeddedFont>
    <p:embeddedFont>
      <p:font typeface="Roboto Medium" panose="02000000000000000000" pitchFamily="2" charset="0"/>
      <p:regular r:id="rId33"/>
      <p:bold r:id="rId34"/>
      <p:italic r:id="rId35"/>
      <p:boldItalic r:id="rId36"/>
    </p:embeddedFont>
    <p:embeddedFont>
      <p:font typeface="Roboto Thin"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gkeEi9xLeAz8g1bofbNTKpeSA8i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60"/>
  </p:normalViewPr>
  <p:slideViewPr>
    <p:cSldViewPr snapToGrid="0">
      <p:cViewPr varScale="1">
        <p:scale>
          <a:sx n="118" d="100"/>
          <a:sy n="118" d="100"/>
        </p:scale>
        <p:origin x="6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(add to this slide, Microsoft Logo and make qrise logo on this 1 page bigger)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OK this presentations needs to be a tight 20 and it needs to cater to our audience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If I was at Microsoft, what would I be interested in knowing?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Why should I care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Okay now that I care, what are you doing to improve the situation?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What was the outcome of your work(ie results)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How can things be improved? And how can we benefit from this? Are there reasonings or techniques that can be applied to other systems?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Great you did this, but what did you learn?</a:t>
            </a:r>
            <a:endParaRPr/>
          </a:p>
          <a:p>
            <a:pPr marL="0" lvl="0" indent="0" algn="l" rtl="0">
              <a:lnSpc>
                <a:spcPct val="100000"/>
              </a:lnSpc>
              <a:spcBef>
                <a:spcPts val="0"/>
              </a:spcBef>
              <a:spcAft>
                <a:spcPts val="0"/>
              </a:spcAft>
              <a:buSzPts val="1400"/>
              <a:buNone/>
            </a:pPr>
            <a:r>
              <a:rPr lang="en-US"/>
              <a:t>5 mins for questions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78" name="Google Shape;7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ca81b0df0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ca81b0df0d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15000"/>
              </a:lnSpc>
              <a:spcBef>
                <a:spcPts val="0"/>
              </a:spcBef>
              <a:spcAft>
                <a:spcPts val="0"/>
              </a:spcAft>
              <a:buClr>
                <a:schemeClr val="dk1"/>
              </a:buClr>
              <a:buSzPts val="1100"/>
              <a:buFont typeface="Arial"/>
              <a:buNone/>
            </a:pPr>
            <a:r>
              <a:rPr lang="en-US"/>
              <a:t>our results not only confirmed that the Gate_based superconducting qubit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The Job in yellow is the job that we found performed the best.</a:t>
            </a:r>
            <a:endParaRPr/>
          </a:p>
          <a:p>
            <a:pPr marL="0" lvl="0" indent="0" algn="l" rtl="0">
              <a:lnSpc>
                <a:spcPct val="115000"/>
              </a:lnSpc>
              <a:spcBef>
                <a:spcPts val="0"/>
              </a:spcBef>
              <a:spcAft>
                <a:spcPts val="0"/>
              </a:spcAft>
              <a:buClr>
                <a:schemeClr val="dk1"/>
              </a:buClr>
              <a:buSzPts val="1100"/>
              <a:buFont typeface="Arial"/>
              <a:buNone/>
            </a:pPr>
            <a:r>
              <a:rPr lang="en-US"/>
              <a:t>Based on the Resource Estimator results, our recommendation to other attempting to solve a quadratic unconstrained binary optimization problem on Microsoft’s quantum software is that they use the superconducting qubit based quantum computer with “surface_code” as quantum error correction scheme and an error rate budget of 9%</a:t>
            </a:r>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results not only confirmed that the Gate_based ion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Job in yellow is the job that we found performed the best.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Based on the Resource Estimator results, our recommendation to others attempting to solve a quadratic unconstrained binary optimization problem on Microsoft’s quantum software is that they use the ion based quantum computer with “surface_code” as quantum error correction scheme and an error rate budget of 9%, and an even split of the error budget between </a:t>
            </a: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implement logical qubits</a:t>
            </a:r>
            <a:endParaRPr>
              <a:solidFill>
                <a:srgbClr val="161616"/>
              </a:solidFill>
              <a:highlight>
                <a:srgbClr val="FFFFFF"/>
              </a:highlight>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production of T states through distillation</a:t>
            </a:r>
            <a:endParaRPr>
              <a:solidFill>
                <a:srgbClr val="161616"/>
              </a:solidFill>
              <a:highlight>
                <a:srgbClr val="FFFFFF"/>
              </a:highlight>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synthesis of rotation gates</a:t>
            </a:r>
            <a:endParaRPr>
              <a:solidFill>
                <a:srgbClr val="161616"/>
              </a:solidFill>
              <a:highlight>
                <a:srgbClr val="FFFFFF"/>
              </a:highlight>
            </a:endParaRPr>
          </a:p>
          <a:p>
            <a:pPr marL="0" lvl="0" indent="0" algn="l" rtl="0">
              <a:lnSpc>
                <a:spcPct val="100000"/>
              </a:lnSpc>
              <a:spcBef>
                <a:spcPts val="0"/>
              </a:spcBef>
              <a:spcAft>
                <a:spcPts val="0"/>
              </a:spcAft>
              <a:buSzPts val="1400"/>
              <a:buNone/>
            </a:pPr>
            <a:endParaRPr>
              <a:solidFill>
                <a:srgbClr val="161616"/>
              </a:solidFill>
              <a:highlight>
                <a:srgbClr val="FFFFFF"/>
              </a:highlight>
            </a:endParaRPr>
          </a:p>
          <a:p>
            <a:pPr marL="0" lvl="0" indent="0" algn="l" rtl="0">
              <a:lnSpc>
                <a:spcPct val="115000"/>
              </a:lnSpc>
              <a:spcBef>
                <a:spcPts val="0"/>
              </a:spcBef>
              <a:spcAft>
                <a:spcPts val="0"/>
              </a:spcAft>
              <a:buSzPts val="1400"/>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p:txBody>
      </p:sp>
      <p:sp>
        <p:nvSpPr>
          <p:cNvPr id="230" name="Google Shape;230;g2ca81b0df0d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709b26acc8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709b26acc8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15000"/>
              </a:lnSpc>
              <a:spcBef>
                <a:spcPts val="0"/>
              </a:spcBef>
              <a:spcAft>
                <a:spcPts val="0"/>
              </a:spcAft>
              <a:buClr>
                <a:schemeClr val="dk1"/>
              </a:buClr>
              <a:buSzPts val="1100"/>
              <a:buFont typeface="Arial"/>
              <a:buNone/>
            </a:pPr>
            <a:r>
              <a:rPr lang="en-US"/>
              <a:t>our results not only confirmed that the Gate_based superconducting qubit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The Job in yellow is the job that we found performed the best.</a:t>
            </a:r>
            <a:endParaRPr/>
          </a:p>
          <a:p>
            <a:pPr marL="0" lvl="0" indent="0" algn="l" rtl="0">
              <a:lnSpc>
                <a:spcPct val="115000"/>
              </a:lnSpc>
              <a:spcBef>
                <a:spcPts val="0"/>
              </a:spcBef>
              <a:spcAft>
                <a:spcPts val="0"/>
              </a:spcAft>
              <a:buClr>
                <a:schemeClr val="dk1"/>
              </a:buClr>
              <a:buSzPts val="1100"/>
              <a:buFont typeface="Arial"/>
              <a:buNone/>
            </a:pPr>
            <a:r>
              <a:rPr lang="en-US"/>
              <a:t>Based on the Resource Estimator results, our recommendation to other attempting to solve a quadratic unconstrained binary optimization problem on Microsoft’s quantum software is that they use the superconducting qubit based quantum computer with “surface_code” as quantum error correction scheme and an error rate budget of 9%</a:t>
            </a:r>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Clr>
                <a:schemeClr val="dk1"/>
              </a:buClr>
              <a:buSzPts val="1100"/>
              <a:buFont typeface="Arial"/>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results not only confirmed that the Gate_based ion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Job in yellow is the job that we found performed the best.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Based on the Resource Estimator results, our recommendation to others attempting to solve a quadratic unconstrained binary optimization problem on Microsoft’s quantum software is that they use the ion based quantum computer with “surface_code” as quantum error correction scheme and an error rate budget of 9%, and an even split of the error budget between </a:t>
            </a: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implement logical qubits</a:t>
            </a:r>
            <a:endParaRPr>
              <a:solidFill>
                <a:srgbClr val="161616"/>
              </a:solidFill>
              <a:highlight>
                <a:srgbClr val="FFFFFF"/>
              </a:highlight>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production of T states through distillation</a:t>
            </a:r>
            <a:endParaRPr>
              <a:solidFill>
                <a:srgbClr val="161616"/>
              </a:solidFill>
              <a:highlight>
                <a:srgbClr val="FFFFFF"/>
              </a:highlight>
            </a:endParaRPr>
          </a:p>
          <a:p>
            <a:pPr marL="0" lvl="0" indent="0" algn="l" rtl="0">
              <a:lnSpc>
                <a:spcPct val="100000"/>
              </a:lnSpc>
              <a:spcBef>
                <a:spcPts val="0"/>
              </a:spcBef>
              <a:spcAft>
                <a:spcPts val="0"/>
              </a:spcAft>
              <a:buSzPts val="1400"/>
              <a:buNone/>
            </a:pPr>
            <a:r>
              <a:rPr lang="en-US">
                <a:solidFill>
                  <a:srgbClr val="161616"/>
                </a:solidFill>
                <a:highlight>
                  <a:srgbClr val="FFFFFF"/>
                </a:highlight>
              </a:rPr>
              <a:t>synthesis of rotation gates</a:t>
            </a:r>
            <a:endParaRPr>
              <a:solidFill>
                <a:srgbClr val="161616"/>
              </a:solidFill>
              <a:highlight>
                <a:srgbClr val="FFFFFF"/>
              </a:highlight>
            </a:endParaRPr>
          </a:p>
          <a:p>
            <a:pPr marL="0" lvl="0" indent="0" algn="l" rtl="0">
              <a:lnSpc>
                <a:spcPct val="100000"/>
              </a:lnSpc>
              <a:spcBef>
                <a:spcPts val="0"/>
              </a:spcBef>
              <a:spcAft>
                <a:spcPts val="0"/>
              </a:spcAft>
              <a:buSzPts val="1400"/>
              <a:buNone/>
            </a:pPr>
            <a:endParaRPr>
              <a:solidFill>
                <a:srgbClr val="161616"/>
              </a:solidFill>
              <a:highlight>
                <a:srgbClr val="FFFFFF"/>
              </a:highlight>
            </a:endParaRPr>
          </a:p>
          <a:p>
            <a:pPr marL="0" lvl="0" indent="0" algn="l" rtl="0">
              <a:lnSpc>
                <a:spcPct val="115000"/>
              </a:lnSpc>
              <a:spcBef>
                <a:spcPts val="0"/>
              </a:spcBef>
              <a:spcAft>
                <a:spcPts val="0"/>
              </a:spcAft>
              <a:buSzPts val="1400"/>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p:txBody>
      </p:sp>
      <p:sp>
        <p:nvSpPr>
          <p:cNvPr id="242" name="Google Shape;242;g2709b26acc8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400"/>
          </a:p>
          <a:p>
            <a:pPr marL="0" lvl="0" indent="0" algn="l" rtl="0">
              <a:lnSpc>
                <a:spcPct val="115000"/>
              </a:lnSpc>
              <a:spcBef>
                <a:spcPts val="0"/>
              </a:spcBef>
              <a:spcAft>
                <a:spcPts val="0"/>
              </a:spcAft>
              <a:buClr>
                <a:schemeClr val="dk1"/>
              </a:buClr>
              <a:buSzPts val="1100"/>
              <a:buFont typeface="Arial"/>
              <a:buNone/>
            </a:pPr>
            <a:r>
              <a:rPr lang="en-US" sz="1400">
                <a:latin typeface="Roboto"/>
                <a:ea typeface="Roboto"/>
                <a:cs typeface="Roboto"/>
                <a:sym typeface="Roboto"/>
              </a:rPr>
              <a:t>If you configure your parameters as described and attempt the number partition problem using the QAOA method for a list of three elements, the resource estimations will indicate the necessity of 252 physical qubits and 234 microseconds of runtime. Moreover, approximately 14% our your physical qubits will go into T factory creation and you can reliably compute 10 million quantum operations per second.</a:t>
            </a:r>
            <a:endParaRPr sz="14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400"/>
          </a:p>
          <a:p>
            <a:pPr marL="0" lvl="0" indent="0" algn="l" rtl="0">
              <a:lnSpc>
                <a:spcPct val="115000"/>
              </a:lnSpc>
              <a:spcBef>
                <a:spcPts val="0"/>
              </a:spcBef>
              <a:spcAft>
                <a:spcPts val="0"/>
              </a:spcAft>
              <a:buClr>
                <a:schemeClr val="dk1"/>
              </a:buClr>
              <a:buSzPts val="1100"/>
              <a:buFont typeface="Arial"/>
              <a:buNone/>
            </a:pPr>
            <a:r>
              <a:rPr lang="en-US" sz="1400"/>
              <a:t>this was phase 2 of our analysis, once we determined the best scheme for our problem and the best error budget, the next step was to see how these values changed as we increased the input list size.</a:t>
            </a:r>
            <a:endParaRPr sz="1400"/>
          </a:p>
          <a:p>
            <a:pPr marL="0" lvl="0" indent="0" algn="l" rtl="0">
              <a:lnSpc>
                <a:spcPct val="115000"/>
              </a:lnSpc>
              <a:spcBef>
                <a:spcPts val="0"/>
              </a:spcBef>
              <a:spcAft>
                <a:spcPts val="0"/>
              </a:spcAft>
              <a:buClr>
                <a:schemeClr val="dk1"/>
              </a:buClr>
              <a:buSzPts val="1100"/>
              <a:buFont typeface="Arial"/>
              <a:buNone/>
            </a:pPr>
            <a:endParaRPr sz="14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400">
                <a:latin typeface="Roboto"/>
                <a:ea typeface="Roboto"/>
                <a:cs typeface="Roboto"/>
                <a:sym typeface="Roboto"/>
              </a:rPr>
              <a:t>Once we determined the best set of initial parameters, the next step was to see how the quantum resource estimates changed as we increased the number of elements in our input list.</a:t>
            </a:r>
            <a:endParaRPr sz="14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400"/>
          </a:p>
          <a:p>
            <a:pPr marL="0" lvl="0" indent="0" algn="l" rtl="0">
              <a:lnSpc>
                <a:spcPct val="115000"/>
              </a:lnSpc>
              <a:spcBef>
                <a:spcPts val="0"/>
              </a:spcBef>
              <a:spcAft>
                <a:spcPts val="0"/>
              </a:spcAft>
              <a:buClr>
                <a:schemeClr val="dk1"/>
              </a:buClr>
              <a:buSzPts val="1100"/>
              <a:buFont typeface="Arial"/>
              <a:buNone/>
            </a:pPr>
            <a:endParaRPr sz="1400">
              <a:latin typeface="Roboto"/>
              <a:ea typeface="Roboto"/>
              <a:cs typeface="Roboto"/>
              <a:sym typeface="Roboto"/>
            </a:endParaRPr>
          </a:p>
        </p:txBody>
      </p:sp>
      <p:sp>
        <p:nvSpPr>
          <p:cNvPr id="257" name="Google Shape;25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d2431e68d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This is a plot for physical Qubits required for running QAOA as we vary the input size for our problem NPP.</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We have chosen the following QPU parameters for our analysis (error budget, depth and QECC scheme).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Physical Qubits increase with increase input size (no. of elements in the list for NPP) - this expected as we require n bits for n elements. So the algorithm logical qubits increase </a:t>
            </a:r>
            <a:r>
              <a:rPr lang="en-US" sz="1400" b="1"/>
              <a:t>linearly</a:t>
            </a:r>
            <a:r>
              <a:rPr lang="en-US" sz="1400"/>
              <a:t> with input size.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600"/>
              <a:t>Observations</a:t>
            </a:r>
            <a:endParaRPr sz="1600"/>
          </a:p>
          <a:p>
            <a:pPr marL="0" lvl="0" indent="0" algn="l" rtl="0">
              <a:spcBef>
                <a:spcPts val="0"/>
              </a:spcBef>
              <a:spcAft>
                <a:spcPts val="0"/>
              </a:spcAft>
              <a:buClr>
                <a:schemeClr val="dk1"/>
              </a:buClr>
              <a:buSzPts val="1100"/>
              <a:buFont typeface="Arial"/>
              <a:buNone/>
            </a:pPr>
            <a:endParaRPr sz="1400"/>
          </a:p>
          <a:p>
            <a:pPr marL="457200" lvl="0" indent="-317500" algn="l" rtl="0">
              <a:spcBef>
                <a:spcPts val="0"/>
              </a:spcBef>
              <a:spcAft>
                <a:spcPts val="0"/>
              </a:spcAft>
              <a:buSzPts val="1400"/>
              <a:buAutoNum type="arabicPeriod"/>
            </a:pPr>
            <a:r>
              <a:rPr lang="en-US" sz="1400"/>
              <a:t>But we should also look for the number of possible solution for our problem. We know this scale exponentially (n bits for n input size). This is important as we can compare with the brute force solution, in which one would go through all the partitions and check for the solution. We observe that upto 12 elements the number of physical qubits is more than no. of partitions and hence use of Quantum Computing for solving this problem is not recommended. And we might as well use brute force instead.</a:t>
            </a:r>
            <a:endParaRPr sz="1400"/>
          </a:p>
          <a:p>
            <a:pPr marL="457200" lvl="0" indent="-317500" algn="l" rtl="0">
              <a:spcBef>
                <a:spcPts val="0"/>
              </a:spcBef>
              <a:spcAft>
                <a:spcPts val="0"/>
              </a:spcAft>
              <a:buSzPts val="1400"/>
              <a:buAutoNum type="arabicPeriod"/>
            </a:pPr>
            <a:r>
              <a:rPr lang="en-US" sz="1400" b="1"/>
              <a:t>Sharp jump</a:t>
            </a:r>
            <a:r>
              <a:rPr lang="en-US" sz="1400"/>
              <a:t> in physical qubit number from 6 to 7 elements. Is explained by the change in code distance  and no. of qubits per tfactory (no. of Qubits for Tfactory).</a:t>
            </a:r>
            <a:endParaRPr sz="1400"/>
          </a:p>
          <a:p>
            <a:pPr marL="45720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p:txBody>
      </p:sp>
      <p:sp>
        <p:nvSpPr>
          <p:cNvPr id="289" name="Google Shape;289;g2d2431e68d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d9e93a9d54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400"/>
              <a:t>This is a plot for rQOPS, Circuit Runtime and Code Distance.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600"/>
              <a:t>Observations</a:t>
            </a:r>
            <a:endParaRPr sz="1600"/>
          </a:p>
          <a:p>
            <a:pPr marL="0" lvl="0" indent="0" algn="l" rtl="0">
              <a:spcBef>
                <a:spcPts val="0"/>
              </a:spcBef>
              <a:spcAft>
                <a:spcPts val="0"/>
              </a:spcAft>
              <a:buClr>
                <a:schemeClr val="dk1"/>
              </a:buClr>
              <a:buSzPts val="1100"/>
              <a:buFont typeface="Arial"/>
              <a:buNone/>
            </a:pPr>
            <a:endParaRPr sz="1400"/>
          </a:p>
          <a:p>
            <a:pPr marL="457200" lvl="0" indent="-317500" algn="l" rtl="0">
              <a:spcBef>
                <a:spcPts val="0"/>
              </a:spcBef>
              <a:spcAft>
                <a:spcPts val="0"/>
              </a:spcAft>
              <a:buSzPts val="1400"/>
              <a:buAutoNum type="arabicPeriod"/>
            </a:pPr>
            <a:r>
              <a:rPr lang="en-US" sz="1400"/>
              <a:t>Every metric seems to increase with the input size.</a:t>
            </a:r>
            <a:endParaRPr sz="1400"/>
          </a:p>
          <a:p>
            <a:pPr marL="457200" lvl="0" indent="-317500" algn="l" rtl="0">
              <a:spcBef>
                <a:spcPts val="0"/>
              </a:spcBef>
              <a:spcAft>
                <a:spcPts val="0"/>
              </a:spcAft>
              <a:buSzPts val="1400"/>
              <a:buAutoNum type="arabicPeriod"/>
            </a:pPr>
            <a:r>
              <a:rPr lang="en-US" sz="1400"/>
              <a:t>But we observe interesting drop in reliable operations (rQOPS) whenever the code distance changes (6 to 7 and 26 to 27). This due to fact that when CD (Code Distance) increases we need more physical qubits for a single logical qubit. Since the clock speed in independent of input size the number of reliable operations drop whenever the code distance increases.</a:t>
            </a:r>
            <a:endParaRPr sz="1400"/>
          </a:p>
          <a:p>
            <a:pPr marL="457200" lvl="0" indent="-317500" algn="l" rtl="0">
              <a:spcBef>
                <a:spcPts val="0"/>
              </a:spcBef>
              <a:spcAft>
                <a:spcPts val="0"/>
              </a:spcAft>
              <a:buSzPts val="1400"/>
              <a:buAutoNum type="arabicPeriod"/>
            </a:pPr>
            <a:r>
              <a:rPr lang="en-US" sz="1400"/>
              <a:t>Another interesting observation is the sudden jump in runtime when we go from 26 to 27 elements.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p:txBody>
      </p:sp>
      <p:sp>
        <p:nvSpPr>
          <p:cNvPr id="297" name="Google Shape;297;g2d9e93a9d54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choosing to focus on a number partitioning problem and learning how to implement it’s quantum circuit representation in Q# sharp, we successfully calculated the quantum resources needed to run instance of QAOA for 3-40 elements.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short,</a:t>
            </a:r>
            <a:endParaRPr/>
          </a:p>
          <a:p>
            <a:pPr marL="457200" lvl="0" indent="-304800" algn="l" rtl="0">
              <a:lnSpc>
                <a:spcPct val="90000"/>
              </a:lnSpc>
              <a:spcBef>
                <a:spcPts val="1000"/>
              </a:spcBef>
              <a:spcAft>
                <a:spcPts val="0"/>
              </a:spcAft>
              <a:buClr>
                <a:schemeClr val="dk1"/>
              </a:buClr>
              <a:buSzPts val="1200"/>
              <a:buFont typeface="Gill Sans"/>
              <a:buChar char="•"/>
            </a:pPr>
            <a:r>
              <a:rPr lang="en-US"/>
              <a:t>Successfully created a working implementation of QAOA using Q# and Python</a:t>
            </a:r>
            <a:endParaRPr/>
          </a:p>
          <a:p>
            <a:pPr marL="457200" lvl="0" indent="0" algn="l" rtl="0">
              <a:lnSpc>
                <a:spcPct val="90000"/>
              </a:lnSpc>
              <a:spcBef>
                <a:spcPts val="1000"/>
              </a:spcBef>
              <a:spcAft>
                <a:spcPts val="0"/>
              </a:spcAft>
              <a:buClr>
                <a:schemeClr val="dk1"/>
              </a:buClr>
              <a:buSzPts val="1800"/>
              <a:buFont typeface="Arial"/>
              <a:buNone/>
            </a:pPr>
            <a:endParaRPr/>
          </a:p>
          <a:p>
            <a:pPr marL="457200" lvl="0" indent="-304800" algn="l" rtl="0">
              <a:lnSpc>
                <a:spcPct val="90000"/>
              </a:lnSpc>
              <a:spcBef>
                <a:spcPts val="1000"/>
              </a:spcBef>
              <a:spcAft>
                <a:spcPts val="0"/>
              </a:spcAft>
              <a:buClr>
                <a:schemeClr val="dk1"/>
              </a:buClr>
              <a:buSzPts val="1200"/>
              <a:buFont typeface="Gill Sans"/>
              <a:buChar char="•"/>
            </a:pPr>
            <a:r>
              <a:rPr lang="en-US"/>
              <a:t>Our project pinpoints specific QPU parameters that minimize resources for effective QAOA execution</a:t>
            </a:r>
            <a:endParaRPr>
              <a:latin typeface="Gill Sans"/>
              <a:ea typeface="Gill Sans"/>
              <a:cs typeface="Gill Sans"/>
              <a:sym typeface="Gill Sans"/>
            </a:endParaRPr>
          </a:p>
          <a:p>
            <a:pPr marL="457200" lvl="0" indent="-228600" algn="l" rtl="0">
              <a:lnSpc>
                <a:spcPct val="90000"/>
              </a:lnSpc>
              <a:spcBef>
                <a:spcPts val="1000"/>
              </a:spcBef>
              <a:spcAft>
                <a:spcPts val="0"/>
              </a:spcAft>
              <a:buClr>
                <a:schemeClr val="dk1"/>
              </a:buClr>
              <a:buSzPts val="1800"/>
              <a:buFont typeface="Arial"/>
              <a:buNone/>
            </a:pPr>
            <a:endParaRPr/>
          </a:p>
          <a:p>
            <a:pPr marL="457200" lvl="0" indent="-304800" algn="l" rtl="0">
              <a:lnSpc>
                <a:spcPct val="90000"/>
              </a:lnSpc>
              <a:spcBef>
                <a:spcPts val="1000"/>
              </a:spcBef>
              <a:spcAft>
                <a:spcPts val="0"/>
              </a:spcAft>
              <a:buClr>
                <a:schemeClr val="dk1"/>
              </a:buClr>
              <a:buSzPts val="1200"/>
              <a:buFont typeface="Gill Sans"/>
              <a:buChar char="•"/>
            </a:pPr>
            <a:r>
              <a:rPr lang="en-US"/>
              <a:t>Created a project that can be used for benchmarking different optimization problems that use QAOA</a:t>
            </a:r>
            <a:endParaRPr>
              <a:latin typeface="Gill Sans"/>
              <a:ea typeface="Gill Sans"/>
              <a:cs typeface="Gill Sans"/>
              <a:sym typeface="Gill Sans"/>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spcBef>
                <a:spcPts val="0"/>
              </a:spcBef>
              <a:spcAft>
                <a:spcPts val="0"/>
              </a:spcAft>
              <a:buClr>
                <a:schemeClr val="dk1"/>
              </a:buClr>
              <a:buSzPts val="1400"/>
              <a:buFont typeface="Arial"/>
              <a:buNone/>
            </a:pPr>
            <a:r>
              <a:rPr lang="en-US"/>
              <a:t>There is still much to be done, next slide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There is still much to be done, including a closer study of the anomalies in resource estimations when going from 6-7 and 13-14 qubits.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within the given time frame we, </a:t>
            </a:r>
            <a:endParaRPr/>
          </a:p>
          <a:p>
            <a:pPr marL="0" lvl="0" indent="0" algn="l" rtl="0">
              <a:lnSpc>
                <a:spcPct val="90000"/>
              </a:lnSpc>
              <a:spcBef>
                <a:spcPts val="1000"/>
              </a:spcBef>
              <a:spcAft>
                <a:spcPts val="0"/>
              </a:spcAft>
              <a:buNone/>
            </a:pPr>
            <a:r>
              <a:rPr lang="en-US"/>
              <a:t>Successfully created a working implementation of QAOA using Q# and Python</a:t>
            </a:r>
            <a:endParaRPr/>
          </a:p>
          <a:p>
            <a:pPr marL="0" lvl="0" indent="0" algn="l" rtl="0">
              <a:lnSpc>
                <a:spcPct val="90000"/>
              </a:lnSpc>
              <a:spcBef>
                <a:spcPts val="1000"/>
              </a:spcBef>
              <a:spcAft>
                <a:spcPts val="0"/>
              </a:spcAft>
              <a:buNone/>
            </a:pPr>
            <a:r>
              <a:rPr lang="en-US"/>
              <a:t>pinpointed specific QPU parameters that minimize resources for effective QAOA execution, and were the first to do so using Microsoft's resource estimator algorithm</a:t>
            </a:r>
            <a:endParaRPr/>
          </a:p>
          <a:p>
            <a:pPr marL="0" lvl="0" indent="0" algn="l" rtl="0">
              <a:lnSpc>
                <a:spcPct val="90000"/>
              </a:lnSpc>
              <a:spcBef>
                <a:spcPts val="1000"/>
              </a:spcBef>
              <a:spcAft>
                <a:spcPts val="0"/>
              </a:spcAft>
              <a:buNone/>
            </a:pPr>
            <a:r>
              <a:rPr lang="en-US"/>
              <a:t>and, we created a project that can be used for benchmarking different optimization problems that use QAOA.</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possible next steps if we had more time (next slide)</a:t>
            </a:r>
            <a:endParaRPr/>
          </a:p>
        </p:txBody>
      </p:sp>
      <p:sp>
        <p:nvSpPr>
          <p:cNvPr id="305" name="Google Shape;30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1000"/>
              </a:spcBef>
              <a:spcAft>
                <a:spcPts val="0"/>
              </a:spcAft>
              <a:buClr>
                <a:schemeClr val="dk1"/>
              </a:buClr>
              <a:buSzPts val="1200"/>
              <a:buChar char="•"/>
            </a:pPr>
            <a:r>
              <a:rPr lang="en-US">
                <a:solidFill>
                  <a:srgbClr val="0D0D0D"/>
                </a:solidFill>
              </a:rPr>
              <a:t>Explore QAOA circuit resource estimates with varying layer counts</a:t>
            </a:r>
            <a:endParaRPr/>
          </a:p>
          <a:p>
            <a:pPr marL="457200" lvl="0" indent="-304800" algn="l" rtl="0">
              <a:lnSpc>
                <a:spcPct val="115000"/>
              </a:lnSpc>
              <a:spcBef>
                <a:spcPts val="0"/>
              </a:spcBef>
              <a:spcAft>
                <a:spcPts val="0"/>
              </a:spcAft>
              <a:buClr>
                <a:schemeClr val="dk1"/>
              </a:buClr>
              <a:buSzPts val="1200"/>
              <a:buChar char="•"/>
            </a:pPr>
            <a:r>
              <a:rPr lang="en-US"/>
              <a:t>Conduct further study of the Resource Estimator parameters</a:t>
            </a:r>
            <a:endParaRPr/>
          </a:p>
          <a:p>
            <a:pPr marL="457200" lvl="0" indent="-304800" algn="l" rtl="0">
              <a:lnSpc>
                <a:spcPct val="115000"/>
              </a:lnSpc>
              <a:spcBef>
                <a:spcPts val="0"/>
              </a:spcBef>
              <a:spcAft>
                <a:spcPts val="0"/>
              </a:spcAft>
              <a:buClr>
                <a:schemeClr val="dk1"/>
              </a:buClr>
              <a:buSzPts val="1200"/>
              <a:buChar char="•"/>
            </a:pPr>
            <a:r>
              <a:rPr lang="en-US"/>
              <a:t>Explore additional Optimizers both Classical and Quantum</a:t>
            </a:r>
            <a:endParaRPr/>
          </a:p>
          <a:p>
            <a:pPr marL="457200" lvl="0" indent="-304800" algn="l" rtl="0">
              <a:lnSpc>
                <a:spcPct val="115000"/>
              </a:lnSpc>
              <a:spcBef>
                <a:spcPts val="0"/>
              </a:spcBef>
              <a:spcAft>
                <a:spcPts val="0"/>
              </a:spcAft>
              <a:buClr>
                <a:schemeClr val="dk1"/>
              </a:buClr>
              <a:buSzPts val="1200"/>
              <a:buChar char="•"/>
            </a:pPr>
            <a:r>
              <a:rPr lang="en-US"/>
              <a:t>Survey other variants of QAOA</a:t>
            </a:r>
            <a:endParaRPr/>
          </a:p>
          <a:p>
            <a:pPr marL="0" lvl="0" indent="0" algn="l" rtl="0">
              <a:lnSpc>
                <a:spcPct val="90000"/>
              </a:lnSpc>
              <a:spcBef>
                <a:spcPts val="1000"/>
              </a:spcBef>
              <a:spcAft>
                <a:spcPts val="0"/>
              </a:spcAft>
              <a:buNone/>
            </a:pPr>
            <a:r>
              <a:rPr lang="en-US"/>
              <a:t>but we’re looking forward to continuing the research, (next slide)</a:t>
            </a:r>
            <a:endParaRPr/>
          </a:p>
          <a:p>
            <a:pPr marL="0" lvl="0" indent="0" algn="l" rtl="0">
              <a:lnSpc>
                <a:spcPct val="90000"/>
              </a:lnSpc>
              <a:spcBef>
                <a:spcPts val="1000"/>
              </a:spcBef>
              <a:spcAft>
                <a:spcPts val="0"/>
              </a:spcAft>
              <a:buNone/>
            </a:pPr>
            <a:r>
              <a:rPr lang="en-US"/>
              <a:t>Questions: </a:t>
            </a:r>
            <a:endParaRPr/>
          </a:p>
          <a:p>
            <a:pPr marL="457200" lvl="0" indent="-317500" algn="l" rtl="0">
              <a:lnSpc>
                <a:spcPct val="90000"/>
              </a:lnSpc>
              <a:spcBef>
                <a:spcPts val="1000"/>
              </a:spcBef>
              <a:spcAft>
                <a:spcPts val="0"/>
              </a:spcAft>
              <a:buSzPts val="1400"/>
              <a:buAutoNum type="arabicPeriod"/>
            </a:pPr>
            <a:r>
              <a:rPr lang="en-US"/>
              <a:t>can you run the circuits without an quantum Error Correction scheme? if not, can you add that functionality? because what if we want to use Error Mitigation and not error correction.</a:t>
            </a:r>
            <a:endParaRPr/>
          </a:p>
          <a:p>
            <a:pPr marL="457200" lvl="0" indent="-317500" algn="l" rtl="0">
              <a:lnSpc>
                <a:spcPct val="90000"/>
              </a:lnSpc>
              <a:spcBef>
                <a:spcPts val="0"/>
              </a:spcBef>
              <a:spcAft>
                <a:spcPts val="0"/>
              </a:spcAft>
              <a:buSzPts val="1400"/>
              <a:buAutoNum type="arabicPeriod"/>
            </a:pPr>
            <a:r>
              <a:rPr lang="en-US"/>
              <a:t>where did the mixer hamiltonian equation come from? specifically why is it a single X gate?</a:t>
            </a:r>
            <a:endParaRPr/>
          </a:p>
          <a:p>
            <a:pPr marL="457200" lvl="0" indent="-317500" algn="l" rtl="0">
              <a:lnSpc>
                <a:spcPct val="90000"/>
              </a:lnSpc>
              <a:spcBef>
                <a:spcPts val="0"/>
              </a:spcBef>
              <a:spcAft>
                <a:spcPts val="0"/>
              </a:spcAft>
              <a:buSzPts val="1400"/>
              <a:buAutoNum type="arabicPeriod"/>
            </a:pPr>
            <a:endParaRPr/>
          </a:p>
        </p:txBody>
      </p:sp>
      <p:sp>
        <p:nvSpPr>
          <p:cNvPr id="313" name="Google Shape;31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Thank you very much for listening to and supporting this project, at this time we’ll take any questions</a:t>
            </a:r>
            <a:endParaRPr/>
          </a:p>
          <a:p>
            <a:pPr marL="0" lvl="0" indent="0" algn="l" rtl="0">
              <a:spcBef>
                <a:spcPts val="0"/>
              </a:spcBef>
              <a:spcAft>
                <a:spcPts val="0"/>
              </a:spcAft>
              <a:buNone/>
            </a:pPr>
            <a:endParaRPr/>
          </a:p>
          <a:p>
            <a:pPr marL="0" lvl="0" indent="0" algn="l" rtl="0">
              <a:spcBef>
                <a:spcPts val="0"/>
              </a:spcBef>
              <a:spcAft>
                <a:spcPts val="0"/>
              </a:spcAft>
              <a:buNone/>
            </a:pPr>
            <a:r>
              <a:rPr lang="en-US"/>
              <a:t>and if there are no questions, we have some of our own to ask</a:t>
            </a:r>
            <a:endParaRPr/>
          </a:p>
          <a:p>
            <a:pPr marL="0" lvl="0" indent="0" algn="l" rtl="0">
              <a:lnSpc>
                <a:spcPct val="90000"/>
              </a:lnSpc>
              <a:spcBef>
                <a:spcPts val="1000"/>
              </a:spcBef>
              <a:spcAft>
                <a:spcPts val="0"/>
              </a:spcAft>
              <a:buClr>
                <a:schemeClr val="dk1"/>
              </a:buClr>
              <a:buSzPts val="1100"/>
              <a:buFont typeface="Arial"/>
              <a:buNone/>
            </a:pPr>
            <a:r>
              <a:rPr lang="en-US"/>
              <a:t>Questions: </a:t>
            </a:r>
            <a:endParaRPr/>
          </a:p>
          <a:p>
            <a:pPr marL="457200" lvl="0" indent="-317500" algn="l" rtl="0">
              <a:lnSpc>
                <a:spcPct val="90000"/>
              </a:lnSpc>
              <a:spcBef>
                <a:spcPts val="1000"/>
              </a:spcBef>
              <a:spcAft>
                <a:spcPts val="0"/>
              </a:spcAft>
              <a:buClr>
                <a:schemeClr val="dk1"/>
              </a:buClr>
              <a:buSzPts val="1400"/>
              <a:buAutoNum type="arabicPeriod"/>
            </a:pPr>
            <a:r>
              <a:rPr lang="en-US"/>
              <a:t>can you run the circuits without an quantum Error Correction scheme? if not, can you add that functionality? because what if we want to use Error Mitigation and not error correction.</a:t>
            </a:r>
            <a:endParaRPr/>
          </a:p>
          <a:p>
            <a:pPr marL="457200" lvl="0" indent="-317500" algn="l" rtl="0">
              <a:lnSpc>
                <a:spcPct val="90000"/>
              </a:lnSpc>
              <a:spcBef>
                <a:spcPts val="0"/>
              </a:spcBef>
              <a:spcAft>
                <a:spcPts val="0"/>
              </a:spcAft>
              <a:buClr>
                <a:schemeClr val="dk1"/>
              </a:buClr>
              <a:buSzPts val="1400"/>
              <a:buAutoNum type="arabicPeriod"/>
            </a:pPr>
            <a:r>
              <a:rPr lang="en-US"/>
              <a:t>where did the mixer hamiltonian equation come from? specifically why is it a single X gate?</a:t>
            </a:r>
            <a:endParaRPr/>
          </a:p>
          <a:p>
            <a:pPr marL="0" lvl="0" indent="0" algn="l" rtl="0">
              <a:spcBef>
                <a:spcPts val="0"/>
              </a:spcBef>
              <a:spcAft>
                <a:spcPts val="0"/>
              </a:spcAft>
              <a:buNone/>
            </a:pPr>
            <a:endParaRPr/>
          </a:p>
        </p:txBody>
      </p:sp>
      <p:sp>
        <p:nvSpPr>
          <p:cNvPr id="320" name="Google Shape;32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8" name="Google Shape;32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d9e93a9d54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34482"/>
              </a:lnSpc>
              <a:spcBef>
                <a:spcPts val="0"/>
              </a:spcBef>
              <a:spcAft>
                <a:spcPts val="0"/>
              </a:spcAft>
              <a:buClr>
                <a:schemeClr val="dk1"/>
              </a:buClr>
              <a:buSzPts val="1100"/>
              <a:buFont typeface="Arial"/>
              <a:buNone/>
            </a:pPr>
            <a:r>
              <a:rPr lang="en-US" sz="1450">
                <a:latin typeface="Courier New"/>
                <a:ea typeface="Courier New"/>
                <a:cs typeface="Courier New"/>
                <a:sym typeface="Courier New"/>
              </a:rPr>
              <a:t>qubit_gate_ns_e4</a:t>
            </a:r>
            <a:endParaRPr sz="1450">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This is a plot for physical Qubits required for running QAOA as we vary the input size for our problem NPP.</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We have chosen the following QPU parameters for our analysis (error budget, depth and QECC scheme).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400"/>
              <a:t>Physical Qubits increase with increase input size (no. of elements in the list for NPP) - this expected as we require n bits for n elements. So the algorithm logical qubits increase </a:t>
            </a:r>
            <a:r>
              <a:rPr lang="en-US" sz="1400" b="1"/>
              <a:t>linearly</a:t>
            </a:r>
            <a:r>
              <a:rPr lang="en-US" sz="1400"/>
              <a:t> with input size.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US" sz="1600"/>
              <a:t>Observations</a:t>
            </a:r>
            <a:endParaRPr sz="1600"/>
          </a:p>
          <a:p>
            <a:pPr marL="0" lvl="0" indent="0" algn="l" rtl="0">
              <a:spcBef>
                <a:spcPts val="0"/>
              </a:spcBef>
              <a:spcAft>
                <a:spcPts val="0"/>
              </a:spcAft>
              <a:buClr>
                <a:schemeClr val="dk1"/>
              </a:buClr>
              <a:buSzPts val="1100"/>
              <a:buFont typeface="Arial"/>
              <a:buNone/>
            </a:pPr>
            <a:endParaRPr sz="1400"/>
          </a:p>
          <a:p>
            <a:pPr marL="457200" lvl="0" indent="-317500" algn="l" rtl="0">
              <a:spcBef>
                <a:spcPts val="0"/>
              </a:spcBef>
              <a:spcAft>
                <a:spcPts val="0"/>
              </a:spcAft>
              <a:buSzPts val="1400"/>
              <a:buAutoNum type="arabicPeriod"/>
            </a:pPr>
            <a:r>
              <a:rPr lang="en-US" sz="1400"/>
              <a:t>But we should also look for the number of possible solution for our problem. We know this scale exponentially (n bits for n input size). This is important as we can compare with the brute force solution, in which one would go through all the partitions and check for the solution. We observe that upto 17 elements the number of physical qubits is more than no. of partitions and hence use of Quantum Computing for solving this problem is not recommended. And we might as well use brute force instead.</a:t>
            </a:r>
            <a:endParaRPr sz="1400"/>
          </a:p>
          <a:p>
            <a:pPr marL="457200" lvl="0" indent="-317500" algn="l" rtl="0">
              <a:spcBef>
                <a:spcPts val="0"/>
              </a:spcBef>
              <a:spcAft>
                <a:spcPts val="0"/>
              </a:spcAft>
              <a:buSzPts val="1400"/>
              <a:buAutoNum type="arabicPeriod"/>
            </a:pPr>
            <a:r>
              <a:rPr lang="en-US" sz="1400" b="1"/>
              <a:t>Sharp jump</a:t>
            </a:r>
            <a:r>
              <a:rPr lang="en-US" sz="1400"/>
              <a:t> in physical qubit number from 6 to 7 elements and 13 to 14 elements. Is explained by no. of qubits per tfactory.</a:t>
            </a:r>
            <a:endParaRPr sz="1400"/>
          </a:p>
          <a:p>
            <a:pPr marL="457200" lvl="0" indent="-317500" algn="l" rtl="0">
              <a:spcBef>
                <a:spcPts val="0"/>
              </a:spcBef>
              <a:spcAft>
                <a:spcPts val="0"/>
              </a:spcAft>
              <a:buSzPts val="1400"/>
              <a:buAutoNum type="arabicPeriod"/>
            </a:pPr>
            <a:r>
              <a:rPr lang="en-US" sz="1400"/>
              <a:t>Slight </a:t>
            </a:r>
            <a:r>
              <a:rPr lang="en-US" sz="1400" b="1"/>
              <a:t>Dip</a:t>
            </a:r>
            <a:r>
              <a:rPr lang="en-US" sz="1400"/>
              <a:t> in physical qubits from 10 to 11 elements.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p:txBody>
      </p:sp>
      <p:sp>
        <p:nvSpPr>
          <p:cNvPr id="335" name="Google Shape;335;g2d9e93a9d54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d266dfbfb9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d266dfbfb9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solidFill>
                <a:srgbClr val="0D0D0D"/>
              </a:solidFill>
            </a:endParaRPr>
          </a:p>
        </p:txBody>
      </p:sp>
      <p:sp>
        <p:nvSpPr>
          <p:cNvPr id="87" name="Google Shape;87;g2d266dfbfb9_0_2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2</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d9e93a9d54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p:txBody>
      </p:sp>
      <p:sp>
        <p:nvSpPr>
          <p:cNvPr id="343" name="Google Shape;343;g2d9e93a9d54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AutoNum type="arabicPeriod"/>
            </a:pPr>
            <a:r>
              <a:rPr lang="en-US"/>
              <a:t>our goal was to both learn something, and create something that would be beneficial for others in the field</a:t>
            </a:r>
            <a:endParaRPr/>
          </a:p>
          <a:p>
            <a:pPr marL="457200" lvl="0" indent="-317500" algn="l" rtl="0">
              <a:spcBef>
                <a:spcPts val="0"/>
              </a:spcBef>
              <a:spcAft>
                <a:spcPts val="0"/>
              </a:spcAft>
              <a:buSzPts val="1400"/>
              <a:buAutoNum type="arabicPeriod"/>
            </a:pPr>
            <a:r>
              <a:rPr lang="en-US"/>
              <a:t>To run QAOA as p approaches infinity, we must first build a near term quantum computer that can accommodate such a task. the first step in building said near term quantum computer is determining the quantum resources needed to build it.</a:t>
            </a:r>
            <a:endParaRPr/>
          </a:p>
          <a:p>
            <a:pPr marL="457200" lvl="0" indent="-317500" algn="l" rtl="0">
              <a:spcBef>
                <a:spcPts val="0"/>
              </a:spcBef>
              <a:spcAft>
                <a:spcPts val="0"/>
              </a:spcAft>
              <a:buSzPts val="1400"/>
              <a:buAutoNum type="arabicPeriod"/>
            </a:pPr>
            <a:r>
              <a:rPr lang="en-US"/>
              <a:t>We spent more time reading and watching lectures than almost anything else.</a:t>
            </a:r>
            <a:endParaRPr/>
          </a:p>
          <a:p>
            <a:pPr marL="0" lvl="0" indent="0" algn="l" rtl="0">
              <a:spcBef>
                <a:spcPts val="0"/>
              </a:spcBef>
              <a:spcAft>
                <a:spcPts val="0"/>
              </a:spcAft>
              <a:buNone/>
            </a:pPr>
            <a:endParaRPr/>
          </a:p>
          <a:p>
            <a:pPr marL="0" lvl="0" indent="0" algn="l" rtl="0">
              <a:spcBef>
                <a:spcPts val="0"/>
              </a:spcBef>
              <a:spcAft>
                <a:spcPts val="0"/>
              </a:spcAft>
              <a:buNone/>
            </a:pPr>
            <a:r>
              <a:rPr lang="en-US"/>
              <a:t>two advantages: complexity and how well/quickly? it can approximate</a:t>
            </a:r>
            <a:endParaRPr/>
          </a:p>
        </p:txBody>
      </p:sp>
      <p:sp>
        <p:nvSpPr>
          <p:cNvPr id="137" name="Google Shape;13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d266dfbfb9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endParaRPr/>
          </a:p>
        </p:txBody>
      </p:sp>
      <p:sp>
        <p:nvSpPr>
          <p:cNvPr id="145" name="Google Shape;145;g2d266dfbfb9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a:p>
          <a:p>
            <a:pPr marL="0" marR="0" lvl="0" indent="0" algn="l" rtl="0">
              <a:lnSpc>
                <a:spcPct val="100000"/>
              </a:lnSpc>
              <a:spcBef>
                <a:spcPts val="0"/>
              </a:spcBef>
              <a:spcAft>
                <a:spcPts val="0"/>
              </a:spcAft>
              <a:buClr>
                <a:srgbClr val="000000"/>
              </a:buClr>
              <a:buSzPts val="1400"/>
              <a:buFont typeface="Arial"/>
              <a:buNone/>
            </a:pPr>
            <a:r>
              <a:rPr lang="en-US" sz="1400"/>
              <a:t>The estimates are for a single loop. (usually optimizer has a tolerance so that if the parameter doesn’t change the cost (expectation value) the optimizer stops)</a:t>
            </a:r>
            <a:endParaRPr sz="1400"/>
          </a:p>
          <a:p>
            <a:pPr marL="457200" marR="0" lvl="0" indent="-228600" algn="l" rtl="0">
              <a:lnSpc>
                <a:spcPct val="100000"/>
              </a:lnSpc>
              <a:spcBef>
                <a:spcPts val="0"/>
              </a:spcBef>
              <a:spcAft>
                <a:spcPts val="0"/>
              </a:spcAft>
              <a:buClr>
                <a:srgbClr val="000000"/>
              </a:buClr>
              <a:buSzPts val="1400"/>
              <a:buFont typeface="Arial"/>
              <a:buNone/>
            </a:pPr>
            <a:endParaRPr sz="1400"/>
          </a:p>
          <a:p>
            <a:pPr marL="0" marR="0" lvl="0" indent="0" algn="l" rtl="0">
              <a:lnSpc>
                <a:spcPct val="100000"/>
              </a:lnSpc>
              <a:spcBef>
                <a:spcPts val="0"/>
              </a:spcBef>
              <a:spcAft>
                <a:spcPts val="0"/>
              </a:spcAft>
              <a:buClr>
                <a:srgbClr val="000000"/>
              </a:buClr>
              <a:buSzPts val="1400"/>
              <a:buFont typeface="Arial"/>
              <a:buNone/>
            </a:pPr>
            <a:r>
              <a:rPr lang="en-US" sz="1400"/>
              <a:t>In theory you could use any mixer you want, because the idea is simply to put your qubits in superposition of all the states. we use Xi because it’s easy to prepare</a:t>
            </a:r>
            <a:endParaRPr sz="1400"/>
          </a:p>
          <a:p>
            <a:pPr marL="457200" marR="0" lvl="0" indent="-228600" algn="l" rtl="0">
              <a:lnSpc>
                <a:spcPct val="100000"/>
              </a:lnSpc>
              <a:spcBef>
                <a:spcPts val="0"/>
              </a:spcBef>
              <a:spcAft>
                <a:spcPts val="0"/>
              </a:spcAft>
              <a:buClr>
                <a:srgbClr val="000000"/>
              </a:buClr>
              <a:buSzPts val="1400"/>
              <a:buFont typeface="Arial"/>
              <a:buNone/>
            </a:pPr>
            <a:endParaRPr sz="1400"/>
          </a:p>
          <a:p>
            <a:pPr marL="457200" marR="0" lvl="0" indent="-228600" algn="l" rtl="0">
              <a:lnSpc>
                <a:spcPct val="100000"/>
              </a:lnSpc>
              <a:spcBef>
                <a:spcPts val="0"/>
              </a:spcBef>
              <a:spcAft>
                <a:spcPts val="0"/>
              </a:spcAft>
              <a:buClr>
                <a:srgbClr val="000000"/>
              </a:buClr>
              <a:buSzPts val="1400"/>
              <a:buFont typeface="Arial"/>
              <a:buNone/>
            </a:pPr>
            <a:endParaRPr sz="1400"/>
          </a:p>
        </p:txBody>
      </p:sp>
      <p:sp>
        <p:nvSpPr>
          <p:cNvPr id="154" name="Google Shape;15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1600"/>
              <a:buFont typeface="Arial"/>
              <a:buNone/>
            </a:pPr>
            <a:r>
              <a:rPr lang="en-US" b="1">
                <a:solidFill>
                  <a:srgbClr val="0D0D0D"/>
                </a:solidFill>
              </a:rPr>
              <a:t>We run our Hamiltonian on a quantum computer, output possible partition splits as bit-strings, optimizer the parameters based on the mean of partition splits, and repeat the process with our new parameters</a:t>
            </a:r>
            <a:endParaRPr>
              <a:solidFill>
                <a:srgbClr val="0D0D0D"/>
              </a:solidFill>
            </a:endParaRPr>
          </a:p>
          <a:p>
            <a:pPr marL="457200" marR="0" lvl="0" indent="-228600" algn="l" rtl="0">
              <a:lnSpc>
                <a:spcPct val="100000"/>
              </a:lnSpc>
              <a:spcBef>
                <a:spcPts val="0"/>
              </a:spcBef>
              <a:spcAft>
                <a:spcPts val="0"/>
              </a:spcAft>
              <a:buClr>
                <a:srgbClr val="000000"/>
              </a:buClr>
              <a:buSzPts val="1400"/>
              <a:buFont typeface="Arial"/>
              <a:buNone/>
            </a:pPr>
            <a:endParaRPr>
              <a:solidFill>
                <a:srgbClr val="0D0D0D"/>
              </a:solidFill>
            </a:endParaRPr>
          </a:p>
        </p:txBody>
      </p:sp>
      <p:sp>
        <p:nvSpPr>
          <p:cNvPr id="177" name="Google Shape;177;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sz="1300"/>
          </a:p>
          <a:p>
            <a:pPr marL="0" lvl="0" indent="0" algn="l" rtl="0">
              <a:lnSpc>
                <a:spcPct val="115000"/>
              </a:lnSpc>
              <a:spcBef>
                <a:spcPts val="0"/>
              </a:spcBef>
              <a:spcAft>
                <a:spcPts val="0"/>
              </a:spcAft>
              <a:buClr>
                <a:schemeClr val="dk1"/>
              </a:buClr>
              <a:buSzPts val="1100"/>
              <a:buFont typeface="Arial"/>
              <a:buNone/>
            </a:pPr>
            <a:r>
              <a:rPr lang="en-US" sz="1300"/>
              <a:t>Once we tested that our quantum circuit and classical optimizer worked to our satisfaction, we proceeded to apply Microsoft’s Resource Estimator Algorithm to our QAOA Circuit (quantum representation of the number partition problem) to determine the number and of resources needed to compute the quantum circuit and to determine the configuration of parameters that would give us the highest chance of success, while requiring the fewest resources.</a:t>
            </a:r>
            <a:endParaRPr sz="1300"/>
          </a:p>
          <a:p>
            <a:pPr marL="12700" lvl="0" indent="0" algn="l" rtl="0">
              <a:lnSpc>
                <a:spcPct val="115000"/>
              </a:lnSpc>
              <a:spcBef>
                <a:spcPts val="0"/>
              </a:spcBef>
              <a:spcAft>
                <a:spcPts val="0"/>
              </a:spcAft>
              <a:buClr>
                <a:schemeClr val="dk1"/>
              </a:buClr>
              <a:buSzPts val="1100"/>
              <a:buFont typeface="Arial"/>
              <a:buNone/>
            </a:pPr>
            <a:endParaRPr sz="1300"/>
          </a:p>
          <a:p>
            <a:pPr marL="12700" lvl="0" indent="0" algn="l" rtl="0">
              <a:lnSpc>
                <a:spcPct val="115000"/>
              </a:lnSpc>
              <a:spcBef>
                <a:spcPts val="0"/>
              </a:spcBef>
              <a:spcAft>
                <a:spcPts val="0"/>
              </a:spcAft>
              <a:buClr>
                <a:schemeClr val="dk1"/>
              </a:buClr>
              <a:buSzPts val="1100"/>
              <a:buFont typeface="Arial"/>
              <a:buNone/>
            </a:pPr>
            <a:endParaRPr sz="1300"/>
          </a:p>
          <a:p>
            <a:pPr marL="12700" lvl="0" indent="0" algn="l" rtl="0">
              <a:lnSpc>
                <a:spcPct val="115000"/>
              </a:lnSpc>
              <a:spcBef>
                <a:spcPts val="0"/>
              </a:spcBef>
              <a:spcAft>
                <a:spcPts val="0"/>
              </a:spcAft>
              <a:buClr>
                <a:schemeClr val="dk1"/>
              </a:buClr>
              <a:buSzPts val="1100"/>
              <a:buFont typeface="Arial"/>
              <a:buNone/>
            </a:pPr>
            <a:r>
              <a:rPr lang="en-US" sz="1300"/>
              <a:t>1.Our first step was to run and compare the various combinations of qubit types and error correction schemes</a:t>
            </a:r>
            <a:endParaRPr sz="1300"/>
          </a:p>
          <a:p>
            <a:pPr marL="0" lvl="0" indent="0" algn="l" rtl="0">
              <a:lnSpc>
                <a:spcPct val="115000"/>
              </a:lnSpc>
              <a:spcBef>
                <a:spcPts val="0"/>
              </a:spcBef>
              <a:spcAft>
                <a:spcPts val="0"/>
              </a:spcAft>
              <a:buClr>
                <a:schemeClr val="dk1"/>
              </a:buClr>
              <a:buSzPts val="1100"/>
              <a:buFont typeface="Arial"/>
              <a:buNone/>
            </a:pPr>
            <a:r>
              <a:rPr lang="en-US" sz="1300"/>
              <a:t>at this step we had a total of 8 jobs, 3 different system setups including ion qubits, superconducting qubits, and Majorana qubits. for each system we ran a 1 job that computed a realistic and 1 job that computed the optimistic error rate target.</a:t>
            </a:r>
            <a:endParaRPr sz="1300"/>
          </a:p>
          <a:p>
            <a:pPr marL="0" lvl="0" indent="0" algn="l" rtl="0">
              <a:lnSpc>
                <a:spcPct val="115000"/>
              </a:lnSpc>
              <a:spcBef>
                <a:spcPts val="0"/>
              </a:spcBef>
              <a:spcAft>
                <a:spcPts val="0"/>
              </a:spcAft>
              <a:buClr>
                <a:schemeClr val="dk1"/>
              </a:buClr>
              <a:buSzPts val="1100"/>
              <a:buFont typeface="Arial"/>
              <a:buNone/>
            </a:pPr>
            <a:r>
              <a:rPr lang="en-US" sz="1300"/>
              <a:t>all Gate_Based jobs were run using the “surface_code” quantum error correction scheme, and the Majorana based qubits explored both a surface and Floquet  error correction scheme.</a:t>
            </a:r>
            <a:endParaRPr sz="1300"/>
          </a:p>
          <a:p>
            <a:pPr marL="0" lvl="0" indent="0" algn="l" rtl="0">
              <a:lnSpc>
                <a:spcPct val="115000"/>
              </a:lnSpc>
              <a:spcBef>
                <a:spcPts val="0"/>
              </a:spcBef>
              <a:spcAft>
                <a:spcPts val="0"/>
              </a:spcAft>
              <a:buClr>
                <a:schemeClr val="dk1"/>
              </a:buClr>
              <a:buSzPts val="1100"/>
              <a:buFont typeface="Arial"/>
              <a:buNone/>
            </a:pPr>
            <a:endParaRPr sz="1300"/>
          </a:p>
          <a:p>
            <a:pPr marL="12700" lvl="0" indent="0" algn="l" rtl="0">
              <a:lnSpc>
                <a:spcPct val="115000"/>
              </a:lnSpc>
              <a:spcBef>
                <a:spcPts val="0"/>
              </a:spcBef>
              <a:spcAft>
                <a:spcPts val="0"/>
              </a:spcAft>
              <a:buClr>
                <a:schemeClr val="dk1"/>
              </a:buClr>
              <a:buSzPts val="1100"/>
              <a:buFont typeface="Arial"/>
              <a:buNone/>
            </a:pPr>
            <a:r>
              <a:rPr lang="en-US" sz="1300"/>
              <a:t>1.The graph shown here was made using Azure Quantum’s Estimate Overview function, all the values you see were measured with an error budget of 33.3%</a:t>
            </a:r>
            <a:endParaRPr sz="1300"/>
          </a:p>
          <a:p>
            <a:pPr marL="12700" lvl="0" indent="0" algn="l" rtl="0">
              <a:lnSpc>
                <a:spcPct val="115000"/>
              </a:lnSpc>
              <a:spcBef>
                <a:spcPts val="0"/>
              </a:spcBef>
              <a:spcAft>
                <a:spcPts val="0"/>
              </a:spcAft>
              <a:buClr>
                <a:schemeClr val="dk1"/>
              </a:buClr>
              <a:buSzPts val="1100"/>
              <a:buFont typeface="Arial"/>
              <a:buNone/>
            </a:pPr>
            <a:r>
              <a:rPr lang="en-US" sz="1300"/>
              <a:t>2.The job that stands out as the best performer is the Gate_based superconducting qubit quantum computer with an optimistic 14.29% T Factory Fraction percentage (which is the percentage of total physical qubits that goes into making the T factories), 252 physical qubits, a runtime of 234 microsecs, and a rQOPS of 10 million</a:t>
            </a:r>
            <a:endParaRPr sz="1300"/>
          </a:p>
          <a:p>
            <a:pPr marL="12700" lvl="0" indent="0" algn="l" rtl="0">
              <a:lnSpc>
                <a:spcPct val="115000"/>
              </a:lnSpc>
              <a:spcBef>
                <a:spcPts val="0"/>
              </a:spcBef>
              <a:spcAft>
                <a:spcPts val="0"/>
              </a:spcAft>
              <a:buClr>
                <a:schemeClr val="dk1"/>
              </a:buClr>
              <a:buSzPts val="1100"/>
              <a:buFont typeface="Arial"/>
              <a:buNone/>
            </a:pPr>
            <a:r>
              <a:rPr lang="en-US" sz="1300"/>
              <a:t>1.To confirm that this was a good option we moved onto phase two of analysis. Examining our </a:t>
            </a:r>
            <a:r>
              <a:rPr lang="en-US" sz="1300" b="1"/>
              <a:t>error budget (next slide)</a:t>
            </a:r>
            <a:endParaRPr sz="1300" b="1"/>
          </a:p>
          <a:p>
            <a:pPr marL="0" lvl="0" indent="0" algn="l" rtl="0">
              <a:lnSpc>
                <a:spcPct val="115000"/>
              </a:lnSpc>
              <a:spcBef>
                <a:spcPts val="0"/>
              </a:spcBef>
              <a:spcAft>
                <a:spcPts val="0"/>
              </a:spcAft>
              <a:buClr>
                <a:schemeClr val="dk1"/>
              </a:buClr>
              <a:buSzPts val="1100"/>
              <a:buFont typeface="Arial"/>
              <a:buNone/>
            </a:pPr>
            <a:r>
              <a:rPr lang="en-US" sz="1300"/>
              <a:t>(if time permits add: we chose to start 33% as our error Budget threshold because of 2 reasons. number 1. we wanted to give every a chance to show their best possible outcome, we can always do more error correction later.  reason number 2. our solution only has about a 35-50% success rate, but that is good enough to get the right answer.)</a:t>
            </a:r>
            <a:br>
              <a:rPr lang="en-US" sz="1300"/>
            </a:br>
            <a:endParaRPr sz="1300"/>
          </a:p>
          <a:p>
            <a:pPr marL="0" lvl="0" indent="0" algn="l" rtl="0">
              <a:spcBef>
                <a:spcPts val="0"/>
              </a:spcBef>
              <a:spcAft>
                <a:spcPts val="0"/>
              </a:spcAft>
              <a:buNone/>
            </a:pPr>
            <a:endParaRPr/>
          </a:p>
        </p:txBody>
      </p:sp>
      <p:sp>
        <p:nvSpPr>
          <p:cNvPr id="217" name="Google Shape;21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4"/>
        <p:cNvGrpSpPr/>
        <p:nvPr/>
      </p:nvGrpSpPr>
      <p:grpSpPr>
        <a:xfrm>
          <a:off x="0" y="0"/>
          <a:ext cx="0" cy="0"/>
          <a:chOff x="0" y="0"/>
          <a:chExt cx="0" cy="0"/>
        </a:xfrm>
      </p:grpSpPr>
      <p:sp>
        <p:nvSpPr>
          <p:cNvPr id="15" name="Google Shape;15;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Google Shape;1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Google Shape;1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bg>
      <p:bgPr>
        <a:solidFill>
          <a:schemeClr val="lt1"/>
        </a:solidFill>
        <a:effectLst/>
      </p:bgPr>
    </p:bg>
    <p:spTree>
      <p:nvGrpSpPr>
        <p:cNvPr id="1" name="Shape 70"/>
        <p:cNvGrpSpPr/>
        <p:nvPr/>
      </p:nvGrpSpPr>
      <p:grpSpPr>
        <a:xfrm>
          <a:off x="0" y="0"/>
          <a:ext cx="0" cy="0"/>
          <a:chOff x="0" y="0"/>
          <a:chExt cx="0" cy="0"/>
        </a:xfrm>
      </p:grpSpPr>
      <p:sp>
        <p:nvSpPr>
          <p:cNvPr id="71" name="Google Shape;71;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 name="Google Shape;75;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lt1"/>
        </a:solidFill>
        <a:effectLst/>
      </p:bgPr>
    </p:bg>
    <p:spTree>
      <p:nvGrpSpPr>
        <p:cNvPr id="1" name="Shape 20"/>
        <p:cNvGrpSpPr/>
        <p:nvPr/>
      </p:nvGrpSpPr>
      <p:grpSpPr>
        <a:xfrm>
          <a:off x="0" y="0"/>
          <a:ext cx="0" cy="0"/>
          <a:chOff x="0" y="0"/>
          <a:chExt cx="0" cy="0"/>
        </a:xfrm>
      </p:grpSpPr>
      <p:sp>
        <p:nvSpPr>
          <p:cNvPr id="21" name="Google Shape;21;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 name="Google Shape;2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Google Shape;2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solidFill>
          <a:schemeClr val="lt1"/>
        </a:solidFill>
        <a:effectLst/>
      </p:bgPr>
    </p:bg>
    <p:spTree>
      <p:nvGrpSpPr>
        <p:cNvPr id="1" name="Shape 26"/>
        <p:cNvGrpSpPr/>
        <p:nvPr/>
      </p:nvGrpSpPr>
      <p:grpSpPr>
        <a:xfrm>
          <a:off x="0" y="0"/>
          <a:ext cx="0" cy="0"/>
          <a:chOff x="0" y="0"/>
          <a:chExt cx="0" cy="0"/>
        </a:xfrm>
      </p:grpSpPr>
      <p:sp>
        <p:nvSpPr>
          <p:cNvPr id="27" name="Google Shape;27;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2"/>
          <p:cNvSpPr>
            <a:spLocks noGrp="1"/>
          </p:cNvSpPr>
          <p:nvPr>
            <p:ph type="pic" idx="2"/>
          </p:nvPr>
        </p:nvSpPr>
        <p:spPr>
          <a:xfrm>
            <a:off x="5183188" y="987425"/>
            <a:ext cx="6172200" cy="4873625"/>
          </a:xfrm>
          <a:prstGeom prst="rect">
            <a:avLst/>
          </a:prstGeom>
          <a:noFill/>
          <a:ln>
            <a:noFill/>
          </a:ln>
        </p:spPr>
      </p:sp>
      <p:sp>
        <p:nvSpPr>
          <p:cNvPr id="29" name="Google Shape;29;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 name="Google Shape;3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Google Shape;3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Google Shape;3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36" name="Google Shape;3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bg>
      <p:bgPr>
        <a:solidFill>
          <a:schemeClr val="lt1"/>
        </a:solidFill>
        <a:effectLst/>
      </p:bgPr>
    </p:bg>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 name="Google Shape;4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 name="Google Shape;4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solidFill>
          <a:schemeClr val="lt1"/>
        </a:solidFill>
        <a:effectLst/>
      </p:bgPr>
    </p:bg>
    <p:spTree>
      <p:nvGrpSpPr>
        <p:cNvPr id="1" name="Shape 46"/>
        <p:cNvGrpSpPr/>
        <p:nvPr/>
      </p:nvGrpSpPr>
      <p:grpSpPr>
        <a:xfrm>
          <a:off x="0" y="0"/>
          <a:ext cx="0" cy="0"/>
          <a:chOff x="0" y="0"/>
          <a:chExt cx="0" cy="0"/>
        </a:xfrm>
      </p:grpSpPr>
      <p:sp>
        <p:nvSpPr>
          <p:cNvPr id="47" name="Google Shape;47;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bg>
      <p:bgPr>
        <a:solidFill>
          <a:schemeClr val="lt1"/>
        </a:solidFill>
        <a:effectLst/>
      </p:bgPr>
    </p:bg>
    <p:spTree>
      <p:nvGrpSpPr>
        <p:cNvPr id="1" name="Shape 55"/>
        <p:cNvGrpSpPr/>
        <p:nvPr/>
      </p:nvGrpSpPr>
      <p:grpSpPr>
        <a:xfrm>
          <a:off x="0" y="0"/>
          <a:ext cx="0" cy="0"/>
          <a:chOff x="0" y="0"/>
          <a:chExt cx="0" cy="0"/>
        </a:xfrm>
      </p:grpSpPr>
      <p:sp>
        <p:nvSpPr>
          <p:cNvPr id="56" name="Google Shape;56;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8" name="Google Shape;58;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bg>
      <p:bgPr>
        <a:solidFill>
          <a:schemeClr val="lt1"/>
        </a:solidFill>
        <a:effectLst/>
      </p:bgPr>
    </p:bg>
    <p:spTree>
      <p:nvGrpSpPr>
        <p:cNvPr id="1" name="Shape 60"/>
        <p:cNvGrpSpPr/>
        <p:nvPr/>
      </p:nvGrpSpPr>
      <p:grpSpPr>
        <a:xfrm>
          <a:off x="0" y="0"/>
          <a:ext cx="0" cy="0"/>
          <a:chOff x="0" y="0"/>
          <a:chExt cx="0" cy="0"/>
        </a:xfrm>
      </p:grpSpPr>
      <p:sp>
        <p:nvSpPr>
          <p:cNvPr id="61" name="Google Shape;6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 name="Google Shape;6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bg>
      <p:bgPr>
        <a:solidFill>
          <a:schemeClr val="lt1"/>
        </a:solidFill>
        <a:effectLst/>
      </p:bgPr>
    </p:bg>
    <p:spTree>
      <p:nvGrpSpPr>
        <p:cNvPr id="1" name="Shape 64"/>
        <p:cNvGrpSpPr/>
        <p:nvPr/>
      </p:nvGrpSpPr>
      <p:grpSpPr>
        <a:xfrm>
          <a:off x="0" y="0"/>
          <a:ext cx="0" cy="0"/>
          <a:chOff x="0" y="0"/>
          <a:chExt cx="0" cy="0"/>
        </a:xfrm>
      </p:grpSpPr>
      <p:sp>
        <p:nvSpPr>
          <p:cNvPr id="65" name="Google Shape;65;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7" name="Google Shape;67;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ill Sans"/>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Gill Sans"/>
              <a:buChar char="•"/>
              <a:defRPr sz="2400" b="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Gill Sans"/>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Gill Sans"/>
              <a:buChar char="•"/>
              <a:defRPr sz="1800" b="0" i="0" u="none" strike="noStrike" cap="none">
                <a:solidFill>
                  <a:schemeClr val="dk1"/>
                </a:solidFill>
                <a:latin typeface="Gill Sans"/>
                <a:ea typeface="Gill Sans"/>
                <a:cs typeface="Gill Sans"/>
                <a:sym typeface="Gill Sans"/>
              </a:defRPr>
            </a:lvl9pPr>
          </a:lstStyle>
          <a:p>
            <a:endParaRPr/>
          </a:p>
        </p:txBody>
      </p:sp>
      <p:sp>
        <p:nvSpPr>
          <p:cNvPr id="12" name="Google Shape;1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3"/>
          <p:cNvPicPr preferRelativeResize="0"/>
          <p:nvPr/>
        </p:nvPicPr>
        <p:blipFill rotWithShape="1">
          <a:blip r:embed="rId12">
            <a:alphaModFix/>
          </a:blip>
          <a:srcRect/>
          <a:stretch/>
        </p:blipFill>
        <p:spPr>
          <a:xfrm>
            <a:off x="10586900" y="76200"/>
            <a:ext cx="1528901" cy="698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2306.09198v2" TargetMode="External"/><Relationship Id="rId7" Type="http://schemas.openxmlformats.org/officeDocument/2006/relationships/hyperlink" Target="https://arxiv.org/abs/2401.08989v1"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oi.org/10.1038/s41598-022-14767-w" TargetMode="External"/><Relationship Id="rId5" Type="http://schemas.openxmlformats.org/officeDocument/2006/relationships/hyperlink" Target="https://arxiv.org/abs/1811.11538" TargetMode="External"/><Relationship Id="rId4" Type="http://schemas.openxmlformats.org/officeDocument/2006/relationships/hyperlink" Target="https://arxiv.org/abs/1411.402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79"/>
        <p:cNvGrpSpPr/>
        <p:nvPr/>
      </p:nvGrpSpPr>
      <p:grpSpPr>
        <a:xfrm>
          <a:off x="0" y="0"/>
          <a:ext cx="0" cy="0"/>
          <a:chOff x="0" y="0"/>
          <a:chExt cx="0" cy="0"/>
        </a:xfrm>
      </p:grpSpPr>
      <p:sp>
        <p:nvSpPr>
          <p:cNvPr id="80" name="Google Shape;80;p1"/>
          <p:cNvSpPr txBox="1">
            <a:spLocks noGrp="1"/>
          </p:cNvSpPr>
          <p:nvPr>
            <p:ph type="ctrTitle"/>
          </p:nvPr>
        </p:nvSpPr>
        <p:spPr>
          <a:xfrm>
            <a:off x="271345" y="653373"/>
            <a:ext cx="11044500" cy="2391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en-US" sz="4400">
                <a:solidFill>
                  <a:srgbClr val="4779DA"/>
                </a:solidFill>
              </a:rPr>
              <a:t>Quantum Resource Estimation of the </a:t>
            </a:r>
            <a:br>
              <a:rPr lang="en-US" sz="4400">
                <a:solidFill>
                  <a:srgbClr val="4779DA"/>
                </a:solidFill>
              </a:rPr>
            </a:br>
            <a:r>
              <a:rPr lang="en-US" sz="4400">
                <a:solidFill>
                  <a:srgbClr val="4779DA"/>
                </a:solidFill>
              </a:rPr>
              <a:t>Quantum Approximate Optimization Algorithm (QAOA)</a:t>
            </a:r>
            <a:endParaRPr/>
          </a:p>
        </p:txBody>
      </p:sp>
      <p:sp>
        <p:nvSpPr>
          <p:cNvPr id="81" name="Google Shape;81;p1"/>
          <p:cNvSpPr txBox="1">
            <a:spLocks noGrp="1"/>
          </p:cNvSpPr>
          <p:nvPr>
            <p:ph type="subTitle" idx="1"/>
          </p:nvPr>
        </p:nvSpPr>
        <p:spPr>
          <a:xfrm>
            <a:off x="271345" y="3353428"/>
            <a:ext cx="9144000" cy="92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3200">
                <a:solidFill>
                  <a:srgbClr val="EA31FF"/>
                </a:solidFill>
              </a:rPr>
              <a:t>QRISE2024</a:t>
            </a:r>
            <a:endParaRPr/>
          </a:p>
          <a:p>
            <a:pPr marL="0" lvl="0" indent="0" algn="l" rtl="0">
              <a:lnSpc>
                <a:spcPct val="90000"/>
              </a:lnSpc>
              <a:spcBef>
                <a:spcPts val="0"/>
              </a:spcBef>
              <a:spcAft>
                <a:spcPts val="0"/>
              </a:spcAft>
              <a:buClr>
                <a:schemeClr val="dk1"/>
              </a:buClr>
              <a:buSzPts val="2400"/>
              <a:buNone/>
            </a:pPr>
            <a:r>
              <a:rPr lang="en-US" sz="3200" b="1">
                <a:solidFill>
                  <a:srgbClr val="EA31FF"/>
                </a:solidFill>
              </a:rPr>
              <a:t>Special thanks to our sponsor Microsoft</a:t>
            </a:r>
            <a:endParaRPr sz="3200">
              <a:solidFill>
                <a:srgbClr val="EA31FF"/>
              </a:solidFill>
            </a:endParaRPr>
          </a:p>
        </p:txBody>
      </p:sp>
      <p:sp>
        <p:nvSpPr>
          <p:cNvPr id="82" name="Google Shape;82;p1"/>
          <p:cNvSpPr txBox="1"/>
          <p:nvPr/>
        </p:nvSpPr>
        <p:spPr>
          <a:xfrm>
            <a:off x="271345" y="4582883"/>
            <a:ext cx="309571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A64D75"/>
                </a:solidFill>
                <a:latin typeface="Arial"/>
                <a:ea typeface="Arial"/>
                <a:cs typeface="Arial"/>
                <a:sym typeface="Arial"/>
              </a:rPr>
              <a:t>Presentation by the Qu-Cats</a:t>
            </a:r>
            <a:endParaRPr/>
          </a:p>
        </p:txBody>
      </p:sp>
      <p:sp>
        <p:nvSpPr>
          <p:cNvPr id="83" name="Google Shape;83;p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31"/>
        <p:cNvGrpSpPr/>
        <p:nvPr/>
      </p:nvGrpSpPr>
      <p:grpSpPr>
        <a:xfrm>
          <a:off x="0" y="0"/>
          <a:ext cx="0" cy="0"/>
          <a:chOff x="0" y="0"/>
          <a:chExt cx="0" cy="0"/>
        </a:xfrm>
      </p:grpSpPr>
      <p:sp>
        <p:nvSpPr>
          <p:cNvPr id="232" name="Google Shape;232;g2ca81b0df0d_1_1"/>
          <p:cNvSpPr txBox="1"/>
          <p:nvPr/>
        </p:nvSpPr>
        <p:spPr>
          <a:xfrm>
            <a:off x="5664650" y="5577297"/>
            <a:ext cx="6121200" cy="714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1600" b="1" i="0" u="none" strike="noStrike" cap="none">
                <a:solidFill>
                  <a:schemeClr val="dk1"/>
                </a:solidFill>
                <a:latin typeface="Arial"/>
                <a:ea typeface="Arial"/>
                <a:cs typeface="Arial"/>
                <a:sym typeface="Arial"/>
              </a:rPr>
              <a:t>The Graphs show a comparison of the Error Budget </a:t>
            </a:r>
            <a:r>
              <a:rPr lang="en-US" sz="1600" b="1">
                <a:solidFill>
                  <a:schemeClr val="dk1"/>
                </a:solidFill>
              </a:rPr>
              <a:t>vs.</a:t>
            </a:r>
            <a:endParaRPr sz="1600" b="1"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600" b="1" i="0" u="none" strike="noStrike" cap="none">
                <a:solidFill>
                  <a:schemeClr val="dk1"/>
                </a:solidFill>
              </a:rPr>
              <a:t>The number of Physical Qubits required</a:t>
            </a:r>
            <a:endParaRPr sz="1600" b="1" i="0" u="none" strike="noStrike" cap="none">
              <a:solidFill>
                <a:schemeClr val="dk1"/>
              </a:solidFill>
            </a:endParaRPr>
          </a:p>
        </p:txBody>
      </p:sp>
      <p:pic>
        <p:nvPicPr>
          <p:cNvPr id="233" name="Google Shape;233;g2ca81b0df0d_1_1"/>
          <p:cNvPicPr preferRelativeResize="0"/>
          <p:nvPr/>
        </p:nvPicPr>
        <p:blipFill>
          <a:blip r:embed="rId3">
            <a:alphaModFix/>
          </a:blip>
          <a:stretch>
            <a:fillRect/>
          </a:stretch>
        </p:blipFill>
        <p:spPr>
          <a:xfrm>
            <a:off x="0" y="1009100"/>
            <a:ext cx="9146576" cy="4531650"/>
          </a:xfrm>
          <a:prstGeom prst="rect">
            <a:avLst/>
          </a:prstGeom>
          <a:noFill/>
          <a:ln>
            <a:noFill/>
          </a:ln>
        </p:spPr>
      </p:pic>
      <p:sp>
        <p:nvSpPr>
          <p:cNvPr id="234" name="Google Shape;234;g2ca81b0df0d_1_1"/>
          <p:cNvSpPr txBox="1"/>
          <p:nvPr/>
        </p:nvSpPr>
        <p:spPr>
          <a:xfrm>
            <a:off x="0" y="8775"/>
            <a:ext cx="6785400" cy="1173000"/>
          </a:xfrm>
          <a:prstGeom prst="rect">
            <a:avLst/>
          </a:prstGeom>
          <a:noFill/>
          <a:ln>
            <a:noFill/>
          </a:ln>
        </p:spPr>
        <p:txBody>
          <a:bodyPr spcFirstLastPara="1" wrap="square" lIns="91425" tIns="45700" rIns="91425" bIns="45700" anchor="ctr" anchorCtr="0">
            <a:normAutofit/>
          </a:bodyPr>
          <a:lstStyle/>
          <a:p>
            <a:pPr marL="0" marR="0" lvl="0" indent="0" algn="l" rtl="0">
              <a:lnSpc>
                <a:spcPct val="115000"/>
              </a:lnSpc>
              <a:spcBef>
                <a:spcPts val="0"/>
              </a:spcBef>
              <a:spcAft>
                <a:spcPts val="0"/>
              </a:spcAft>
              <a:buClr>
                <a:srgbClr val="000000"/>
              </a:buClr>
              <a:buSzPts val="2100"/>
              <a:buFont typeface="Arial"/>
              <a:buNone/>
            </a:pPr>
            <a:r>
              <a:rPr lang="en-US" sz="2400" b="1" i="0" u="sng" strike="noStrike" cap="none">
                <a:solidFill>
                  <a:srgbClr val="4779DA"/>
                </a:solidFill>
                <a:latin typeface="Arial"/>
                <a:ea typeface="Arial"/>
                <a:cs typeface="Arial"/>
                <a:sym typeface="Arial"/>
              </a:rPr>
              <a:t>Determining the optimal </a:t>
            </a:r>
            <a:r>
              <a:rPr lang="en-US" sz="2400" b="1" u="sng">
                <a:solidFill>
                  <a:srgbClr val="4779DA"/>
                </a:solidFill>
              </a:rPr>
              <a:t>trade-off</a:t>
            </a:r>
            <a:r>
              <a:rPr lang="en-US" sz="2400" b="1" i="0" u="sng" strike="noStrike" cap="none">
                <a:solidFill>
                  <a:srgbClr val="4779DA"/>
                </a:solidFill>
                <a:latin typeface="Arial"/>
                <a:ea typeface="Arial"/>
                <a:cs typeface="Arial"/>
                <a:sym typeface="Arial"/>
              </a:rPr>
              <a:t> between </a:t>
            </a:r>
            <a:endParaRPr u="sng"/>
          </a:p>
          <a:p>
            <a:pPr marL="0" marR="0" lvl="0" indent="0" algn="l" rtl="0">
              <a:lnSpc>
                <a:spcPct val="115000"/>
              </a:lnSpc>
              <a:spcBef>
                <a:spcPts val="0"/>
              </a:spcBef>
              <a:spcAft>
                <a:spcPts val="0"/>
              </a:spcAft>
              <a:buClr>
                <a:srgbClr val="000000"/>
              </a:buClr>
              <a:buSzPts val="2100"/>
              <a:buFont typeface="Arial"/>
              <a:buNone/>
            </a:pPr>
            <a:r>
              <a:rPr lang="en-US" sz="2400" b="1" i="0" u="sng" strike="noStrike" cap="none">
                <a:solidFill>
                  <a:srgbClr val="4779DA"/>
                </a:solidFill>
                <a:latin typeface="Arial"/>
                <a:ea typeface="Arial"/>
                <a:cs typeface="Arial"/>
                <a:sym typeface="Arial"/>
              </a:rPr>
              <a:t>performance and error budget</a:t>
            </a:r>
            <a:endParaRPr u="sng"/>
          </a:p>
        </p:txBody>
      </p:sp>
      <p:sp>
        <p:nvSpPr>
          <p:cNvPr id="235" name="Google Shape;235;g2ca81b0df0d_1_1"/>
          <p:cNvSpPr txBox="1">
            <a:spLocks noGrp="1"/>
          </p:cNvSpPr>
          <p:nvPr>
            <p:ph type="sldNum" idx="12"/>
          </p:nvPr>
        </p:nvSpPr>
        <p:spPr>
          <a:xfrm>
            <a:off x="94488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
        <p:nvSpPr>
          <p:cNvPr id="236" name="Google Shape;236;g2ca81b0df0d_1_1"/>
          <p:cNvSpPr/>
          <p:nvPr/>
        </p:nvSpPr>
        <p:spPr>
          <a:xfrm>
            <a:off x="3048025" y="4710300"/>
            <a:ext cx="457200" cy="471600"/>
          </a:xfrm>
          <a:prstGeom prst="donut">
            <a:avLst>
              <a:gd name="adj" fmla="val 2415"/>
            </a:avLst>
          </a:prstGeom>
          <a:no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237" name="Google Shape;237;g2ca81b0df0d_1_1"/>
          <p:cNvCxnSpPr/>
          <p:nvPr/>
        </p:nvCxnSpPr>
        <p:spPr>
          <a:xfrm rot="10800000">
            <a:off x="3271375" y="5254550"/>
            <a:ext cx="10500" cy="819600"/>
          </a:xfrm>
          <a:prstGeom prst="straightConnector1">
            <a:avLst/>
          </a:prstGeom>
          <a:noFill/>
          <a:ln w="9525" cap="flat" cmpd="sng">
            <a:solidFill>
              <a:srgbClr val="C00000"/>
            </a:solidFill>
            <a:prstDash val="solid"/>
            <a:round/>
            <a:headEnd type="none" w="sm" len="sm"/>
            <a:tailEnd type="triangle" w="med" len="med"/>
          </a:ln>
        </p:spPr>
      </p:cxnSp>
      <p:sp>
        <p:nvSpPr>
          <p:cNvPr id="238" name="Google Shape;238;g2ca81b0df0d_1_1"/>
          <p:cNvSpPr txBox="1"/>
          <p:nvPr/>
        </p:nvSpPr>
        <p:spPr>
          <a:xfrm>
            <a:off x="1465550" y="5738950"/>
            <a:ext cx="19488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Gill Sans"/>
                <a:ea typeface="Gill Sans"/>
                <a:cs typeface="Gill Sans"/>
                <a:sym typeface="Gill Sans"/>
              </a:rPr>
              <a:t>~9% error budget</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par>
                                <p:cTn id="8" presetID="10" presetClass="entr" presetSubtype="0" fill="hold" nodeType="withEffect">
                                  <p:stCondLst>
                                    <p:cond delay="0"/>
                                  </p:stCondLst>
                                  <p:childTnLst>
                                    <p:set>
                                      <p:cBhvr>
                                        <p:cTn id="9" dur="1" fill="hold">
                                          <p:stCondLst>
                                            <p:cond delay="0"/>
                                          </p:stCondLst>
                                        </p:cTn>
                                        <p:tgtEl>
                                          <p:spTgt spid="236"/>
                                        </p:tgtEl>
                                        <p:attrNameLst>
                                          <p:attrName>style.visibility</p:attrName>
                                        </p:attrNameLst>
                                      </p:cBhvr>
                                      <p:to>
                                        <p:strVal val="visible"/>
                                      </p:to>
                                    </p:set>
                                    <p:animEffect transition="in" filter="fade">
                                      <p:cBhvr>
                                        <p:cTn id="10"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243"/>
        <p:cNvGrpSpPr/>
        <p:nvPr/>
      </p:nvGrpSpPr>
      <p:grpSpPr>
        <a:xfrm>
          <a:off x="0" y="0"/>
          <a:ext cx="0" cy="0"/>
          <a:chOff x="0" y="0"/>
          <a:chExt cx="0" cy="0"/>
        </a:xfrm>
      </p:grpSpPr>
      <p:sp>
        <p:nvSpPr>
          <p:cNvPr id="244" name="Google Shape;244;g2709b26acc8_0_12"/>
          <p:cNvSpPr txBox="1"/>
          <p:nvPr/>
        </p:nvSpPr>
        <p:spPr>
          <a:xfrm>
            <a:off x="162000" y="5860497"/>
            <a:ext cx="6121200" cy="99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1600" b="1" i="0" u="none" strike="noStrike" cap="none">
                <a:solidFill>
                  <a:srgbClr val="A64D75"/>
                </a:solidFill>
                <a:latin typeface="Arial"/>
                <a:ea typeface="Arial"/>
                <a:cs typeface="Arial"/>
                <a:sym typeface="Arial"/>
              </a:rPr>
              <a:t>The Graphs show a comparison of the Error Budget </a:t>
            </a:r>
            <a:r>
              <a:rPr lang="en-US" sz="1600" b="1">
                <a:solidFill>
                  <a:srgbClr val="A64D75"/>
                </a:solidFill>
              </a:rPr>
              <a:t>vs.</a:t>
            </a:r>
            <a:endParaRPr sz="1600" b="1" i="0" u="none" strike="noStrike" cap="none">
              <a:solidFill>
                <a:srgbClr val="231F20"/>
              </a:solidFill>
            </a:endParaRPr>
          </a:p>
          <a:p>
            <a:pPr marL="457200" marR="0" lvl="0" indent="-330200" algn="l" rtl="0">
              <a:lnSpc>
                <a:spcPct val="115000"/>
              </a:lnSpc>
              <a:spcBef>
                <a:spcPts val="0"/>
              </a:spcBef>
              <a:spcAft>
                <a:spcPts val="0"/>
              </a:spcAft>
              <a:buClr>
                <a:srgbClr val="231F20"/>
              </a:buClr>
              <a:buSzPts val="1600"/>
              <a:buAutoNum type="arabicPeriod"/>
            </a:pPr>
            <a:r>
              <a:rPr lang="en-US" sz="1600" b="1" i="0" u="none" strike="noStrike" cap="none">
                <a:solidFill>
                  <a:srgbClr val="231F20"/>
                </a:solidFill>
              </a:rPr>
              <a:t>The T Factory Fraction %</a:t>
            </a:r>
            <a:endParaRPr sz="1600" b="1">
              <a:solidFill>
                <a:srgbClr val="231F20"/>
              </a:solidFill>
            </a:endParaRPr>
          </a:p>
          <a:p>
            <a:pPr marL="457200" marR="0" lvl="0" indent="-330200" algn="l" rtl="0">
              <a:lnSpc>
                <a:spcPct val="115000"/>
              </a:lnSpc>
              <a:spcBef>
                <a:spcPts val="0"/>
              </a:spcBef>
              <a:spcAft>
                <a:spcPts val="0"/>
              </a:spcAft>
              <a:buClr>
                <a:srgbClr val="231F20"/>
              </a:buClr>
              <a:buSzPts val="1600"/>
              <a:buAutoNum type="arabicPeriod"/>
            </a:pPr>
            <a:r>
              <a:rPr lang="en-US" sz="1600" b="1" i="0" u="none" strike="noStrike" cap="none">
                <a:solidFill>
                  <a:srgbClr val="231F20"/>
                </a:solidFill>
              </a:rPr>
              <a:t>The Physical Run Time</a:t>
            </a:r>
            <a:endParaRPr sz="1600" b="1" i="0" u="none" strike="noStrike" cap="none">
              <a:solidFill>
                <a:srgbClr val="231F20"/>
              </a:solidFill>
            </a:endParaRPr>
          </a:p>
        </p:txBody>
      </p:sp>
      <p:sp>
        <p:nvSpPr>
          <p:cNvPr id="245" name="Google Shape;245;g2709b26acc8_0_12"/>
          <p:cNvSpPr txBox="1"/>
          <p:nvPr/>
        </p:nvSpPr>
        <p:spPr>
          <a:xfrm>
            <a:off x="0" y="8775"/>
            <a:ext cx="7014900" cy="1173000"/>
          </a:xfrm>
          <a:prstGeom prst="rect">
            <a:avLst/>
          </a:prstGeom>
          <a:noFill/>
          <a:ln>
            <a:noFill/>
          </a:ln>
        </p:spPr>
        <p:txBody>
          <a:bodyPr spcFirstLastPara="1" wrap="square" lIns="91425" tIns="45700" rIns="91425" bIns="45700" anchor="ctr" anchorCtr="0">
            <a:normAutofit/>
          </a:bodyPr>
          <a:lstStyle/>
          <a:p>
            <a:pPr marL="0" marR="0" lvl="0" indent="0" algn="l" rtl="0">
              <a:lnSpc>
                <a:spcPct val="115000"/>
              </a:lnSpc>
              <a:spcBef>
                <a:spcPts val="0"/>
              </a:spcBef>
              <a:spcAft>
                <a:spcPts val="0"/>
              </a:spcAft>
              <a:buClr>
                <a:srgbClr val="000000"/>
              </a:buClr>
              <a:buSzPts val="2100"/>
              <a:buFont typeface="Arial"/>
              <a:buNone/>
            </a:pPr>
            <a:r>
              <a:rPr lang="en-US" sz="2400" b="1" i="0" u="sng" strike="noStrike" cap="none">
                <a:solidFill>
                  <a:srgbClr val="4779DA"/>
                </a:solidFill>
                <a:latin typeface="Arial"/>
                <a:ea typeface="Arial"/>
                <a:cs typeface="Arial"/>
                <a:sym typeface="Arial"/>
              </a:rPr>
              <a:t>Determining the optimal </a:t>
            </a:r>
            <a:r>
              <a:rPr lang="en-US" sz="2400" b="1" u="sng">
                <a:solidFill>
                  <a:srgbClr val="4779DA"/>
                </a:solidFill>
              </a:rPr>
              <a:t>trade-off</a:t>
            </a:r>
            <a:r>
              <a:rPr lang="en-US" sz="2400" b="1" i="0" u="sng" strike="noStrike" cap="none">
                <a:solidFill>
                  <a:srgbClr val="4779DA"/>
                </a:solidFill>
                <a:latin typeface="Arial"/>
                <a:ea typeface="Arial"/>
                <a:cs typeface="Arial"/>
                <a:sym typeface="Arial"/>
              </a:rPr>
              <a:t> between </a:t>
            </a:r>
            <a:endParaRPr u="sng"/>
          </a:p>
          <a:p>
            <a:pPr marL="0" marR="0" lvl="0" indent="0" algn="l" rtl="0">
              <a:lnSpc>
                <a:spcPct val="115000"/>
              </a:lnSpc>
              <a:spcBef>
                <a:spcPts val="0"/>
              </a:spcBef>
              <a:spcAft>
                <a:spcPts val="0"/>
              </a:spcAft>
              <a:buClr>
                <a:srgbClr val="000000"/>
              </a:buClr>
              <a:buSzPts val="2100"/>
              <a:buFont typeface="Arial"/>
              <a:buNone/>
            </a:pPr>
            <a:r>
              <a:rPr lang="en-US" sz="2400" b="1" i="0" u="sng" strike="noStrike" cap="none">
                <a:solidFill>
                  <a:srgbClr val="4779DA"/>
                </a:solidFill>
                <a:latin typeface="Arial"/>
                <a:ea typeface="Arial"/>
                <a:cs typeface="Arial"/>
                <a:sym typeface="Arial"/>
              </a:rPr>
              <a:t>performance and error budget</a:t>
            </a:r>
            <a:endParaRPr u="sng"/>
          </a:p>
        </p:txBody>
      </p:sp>
      <p:pic>
        <p:nvPicPr>
          <p:cNvPr id="246" name="Google Shape;246;g2709b26acc8_0_12"/>
          <p:cNvPicPr preferRelativeResize="0"/>
          <p:nvPr/>
        </p:nvPicPr>
        <p:blipFill>
          <a:blip r:embed="rId3">
            <a:alphaModFix/>
          </a:blip>
          <a:stretch>
            <a:fillRect/>
          </a:stretch>
        </p:blipFill>
        <p:spPr>
          <a:xfrm>
            <a:off x="6283200" y="1181775"/>
            <a:ext cx="5746750" cy="2847230"/>
          </a:xfrm>
          <a:prstGeom prst="rect">
            <a:avLst/>
          </a:prstGeom>
          <a:noFill/>
          <a:ln>
            <a:noFill/>
          </a:ln>
        </p:spPr>
      </p:pic>
      <p:sp>
        <p:nvSpPr>
          <p:cNvPr id="247" name="Google Shape;247;g2709b26acc8_0_12"/>
          <p:cNvSpPr txBox="1">
            <a:spLocks noGrp="1"/>
          </p:cNvSpPr>
          <p:nvPr>
            <p:ph type="sldNum" idx="12"/>
          </p:nvPr>
        </p:nvSpPr>
        <p:spPr>
          <a:xfrm>
            <a:off x="9448800" y="640180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pic>
        <p:nvPicPr>
          <p:cNvPr id="248" name="Google Shape;248;g2709b26acc8_0_12"/>
          <p:cNvPicPr preferRelativeResize="0"/>
          <p:nvPr/>
        </p:nvPicPr>
        <p:blipFill>
          <a:blip r:embed="rId4">
            <a:alphaModFix/>
          </a:blip>
          <a:stretch>
            <a:fillRect/>
          </a:stretch>
        </p:blipFill>
        <p:spPr>
          <a:xfrm>
            <a:off x="-40526" y="1181775"/>
            <a:ext cx="6526251" cy="3230150"/>
          </a:xfrm>
          <a:prstGeom prst="rect">
            <a:avLst/>
          </a:prstGeom>
          <a:noFill/>
          <a:ln>
            <a:noFill/>
          </a:ln>
        </p:spPr>
      </p:pic>
      <p:cxnSp>
        <p:nvCxnSpPr>
          <p:cNvPr id="249" name="Google Shape;249;g2709b26acc8_0_12"/>
          <p:cNvCxnSpPr/>
          <p:nvPr/>
        </p:nvCxnSpPr>
        <p:spPr>
          <a:xfrm rot="10800000">
            <a:off x="8240225" y="3566100"/>
            <a:ext cx="4200" cy="931800"/>
          </a:xfrm>
          <a:prstGeom prst="straightConnector1">
            <a:avLst/>
          </a:prstGeom>
          <a:noFill/>
          <a:ln w="9525" cap="flat" cmpd="sng">
            <a:solidFill>
              <a:srgbClr val="C00000"/>
            </a:solidFill>
            <a:prstDash val="solid"/>
            <a:round/>
            <a:headEnd type="none" w="sm" len="sm"/>
            <a:tailEnd type="triangle" w="med" len="med"/>
          </a:ln>
        </p:spPr>
      </p:cxnSp>
      <p:sp>
        <p:nvSpPr>
          <p:cNvPr id="250" name="Google Shape;250;g2709b26acc8_0_12"/>
          <p:cNvSpPr/>
          <p:nvPr/>
        </p:nvSpPr>
        <p:spPr>
          <a:xfrm>
            <a:off x="8105221" y="3291911"/>
            <a:ext cx="274200" cy="274200"/>
          </a:xfrm>
          <a:prstGeom prst="donut">
            <a:avLst>
              <a:gd name="adj" fmla="val 2415"/>
            </a:avLst>
          </a:prstGeom>
          <a:no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251" name="Google Shape;251;g2709b26acc8_0_12"/>
          <p:cNvCxnSpPr/>
          <p:nvPr/>
        </p:nvCxnSpPr>
        <p:spPr>
          <a:xfrm rot="10800000" flipH="1">
            <a:off x="2324750" y="3146800"/>
            <a:ext cx="12600" cy="1605900"/>
          </a:xfrm>
          <a:prstGeom prst="straightConnector1">
            <a:avLst/>
          </a:prstGeom>
          <a:noFill/>
          <a:ln w="9525" cap="flat" cmpd="sng">
            <a:solidFill>
              <a:srgbClr val="C00000"/>
            </a:solidFill>
            <a:prstDash val="solid"/>
            <a:round/>
            <a:headEnd type="none" w="sm" len="sm"/>
            <a:tailEnd type="triangle" w="med" len="med"/>
          </a:ln>
        </p:spPr>
      </p:cxnSp>
      <p:sp>
        <p:nvSpPr>
          <p:cNvPr id="252" name="Google Shape;252;g2709b26acc8_0_12"/>
          <p:cNvSpPr/>
          <p:nvPr/>
        </p:nvSpPr>
        <p:spPr>
          <a:xfrm>
            <a:off x="2119100" y="2689675"/>
            <a:ext cx="457200" cy="457200"/>
          </a:xfrm>
          <a:prstGeom prst="donut">
            <a:avLst>
              <a:gd name="adj" fmla="val 2415"/>
            </a:avLst>
          </a:prstGeom>
          <a:no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53" name="Google Shape;253;g2709b26acc8_0_12"/>
          <p:cNvSpPr txBox="1"/>
          <p:nvPr/>
        </p:nvSpPr>
        <p:spPr>
          <a:xfrm>
            <a:off x="375950" y="4497900"/>
            <a:ext cx="19488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Gill Sans"/>
                <a:ea typeface="Gill Sans"/>
                <a:cs typeface="Gill Sans"/>
                <a:sym typeface="Gill Sans"/>
              </a:rPr>
              <a:t>~9% error budget</a:t>
            </a:r>
            <a:endParaRPr sz="1800">
              <a:solidFill>
                <a:schemeClr val="dk1"/>
              </a:solidFill>
              <a:latin typeface="Gill Sans"/>
              <a:ea typeface="Gill Sans"/>
              <a:cs typeface="Gill Sans"/>
              <a:sym typeface="Gill Sans"/>
            </a:endParaRPr>
          </a:p>
        </p:txBody>
      </p:sp>
      <p:sp>
        <p:nvSpPr>
          <p:cNvPr id="254" name="Google Shape;254;g2709b26acc8_0_12"/>
          <p:cNvSpPr txBox="1"/>
          <p:nvPr/>
        </p:nvSpPr>
        <p:spPr>
          <a:xfrm>
            <a:off x="6283200" y="4029000"/>
            <a:ext cx="1948800" cy="6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dk1"/>
                </a:solidFill>
                <a:latin typeface="Gill Sans"/>
                <a:ea typeface="Gill Sans"/>
                <a:cs typeface="Gill Sans"/>
                <a:sym typeface="Gill Sans"/>
              </a:rPr>
              <a:t>~9% error budget</a:t>
            </a:r>
            <a:endParaRPr sz="1800">
              <a:solidFill>
                <a:schemeClr val="dk1"/>
              </a:solidFill>
              <a:latin typeface="Gill Sans"/>
              <a:ea typeface="Gill Sans"/>
              <a:cs typeface="Gill Sans"/>
              <a:sym typeface="Gill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1000"/>
                                        <p:tgtEl>
                                          <p:spTgt spid="249"/>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1000"/>
                                        <p:tgtEl>
                                          <p:spTgt spid="251"/>
                                        </p:tgtEl>
                                      </p:cBhvr>
                                    </p:animEffect>
                                  </p:childTnLst>
                                </p:cTn>
                              </p:par>
                              <p:par>
                                <p:cTn id="16" presetID="10" presetClass="entr" presetSubtype="0" fill="hold" nodeType="withEffect">
                                  <p:stCondLst>
                                    <p:cond delay="0"/>
                                  </p:stCondLst>
                                  <p:childTnLst>
                                    <p:set>
                                      <p:cBhvr>
                                        <p:cTn id="17" dur="1" fill="hold">
                                          <p:stCondLst>
                                            <p:cond delay="0"/>
                                          </p:stCondLst>
                                        </p:cTn>
                                        <p:tgtEl>
                                          <p:spTgt spid="252"/>
                                        </p:tgtEl>
                                        <p:attrNameLst>
                                          <p:attrName>style.visibility</p:attrName>
                                        </p:attrNameLst>
                                      </p:cBhvr>
                                      <p:to>
                                        <p:strVal val="visible"/>
                                      </p:to>
                                    </p:set>
                                    <p:animEffect transition="in" filter="fade">
                                      <p:cBhvr>
                                        <p:cTn id="18" dur="1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6"/>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Recommendation</a:t>
            </a:r>
            <a:endParaRPr/>
          </a:p>
        </p:txBody>
      </p:sp>
      <p:grpSp>
        <p:nvGrpSpPr>
          <p:cNvPr id="260" name="Google Shape;260;p26"/>
          <p:cNvGrpSpPr/>
          <p:nvPr/>
        </p:nvGrpSpPr>
        <p:grpSpPr>
          <a:xfrm>
            <a:off x="1527975" y="1068425"/>
            <a:ext cx="2502045" cy="5115882"/>
            <a:chOff x="1079652" y="283725"/>
            <a:chExt cx="2129400" cy="4076400"/>
          </a:xfrm>
        </p:grpSpPr>
        <p:sp>
          <p:nvSpPr>
            <p:cNvPr id="261" name="Google Shape;261;p26"/>
            <p:cNvSpPr/>
            <p:nvPr/>
          </p:nvSpPr>
          <p:spPr>
            <a:xfrm>
              <a:off x="1178650" y="283725"/>
              <a:ext cx="2030400" cy="4076400"/>
            </a:xfrm>
            <a:prstGeom prst="rect">
              <a:avLst/>
            </a:prstGeom>
            <a:solidFill>
              <a:srgbClr val="0C57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2" name="Google Shape;262;p26"/>
            <p:cNvSpPr/>
            <p:nvPr/>
          </p:nvSpPr>
          <p:spPr>
            <a:xfrm>
              <a:off x="1118231" y="341749"/>
              <a:ext cx="2030400" cy="2490600"/>
            </a:xfrm>
            <a:prstGeom prst="rect">
              <a:avLst/>
            </a:prstGeom>
            <a:solidFill>
              <a:srgbClr val="FFFFFF"/>
            </a:solidFill>
            <a:ln w="19050" cap="flat" cmpd="sng">
              <a:solidFill>
                <a:srgbClr val="0D5C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3" name="Google Shape;263;p26"/>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solidFill>
                    <a:srgbClr val="0D5CDF"/>
                  </a:solidFill>
                  <a:latin typeface="Roboto Medium"/>
                  <a:ea typeface="Roboto Medium"/>
                  <a:cs typeface="Roboto Medium"/>
                  <a:sym typeface="Roboto Medium"/>
                </a:rPr>
                <a:t>Quantum Computer machine type</a:t>
              </a:r>
              <a:endParaRPr sz="1600">
                <a:solidFill>
                  <a:srgbClr val="0D5CDF"/>
                </a:solidFill>
                <a:latin typeface="Roboto Medium"/>
                <a:ea typeface="Roboto Medium"/>
                <a:cs typeface="Roboto Medium"/>
                <a:sym typeface="Roboto Medium"/>
              </a:endParaRPr>
            </a:p>
          </p:txBody>
        </p:sp>
        <p:sp>
          <p:nvSpPr>
            <p:cNvPr id="264" name="Google Shape;264;p26"/>
            <p:cNvSpPr/>
            <p:nvPr/>
          </p:nvSpPr>
          <p:spPr>
            <a:xfrm>
              <a:off x="1079652" y="406812"/>
              <a:ext cx="2129400" cy="775800"/>
            </a:xfrm>
            <a:prstGeom prst="rect">
              <a:avLst/>
            </a:prstGeom>
            <a:noFill/>
            <a:ln>
              <a:noFill/>
            </a:ln>
          </p:spPr>
          <p:txBody>
            <a:bodyPr spcFirstLastPara="1" wrap="square" lIns="121900" tIns="121900" rIns="121900" bIns="121900" anchor="t" anchorCtr="0">
              <a:noAutofit/>
            </a:bodyPr>
            <a:lstStyle/>
            <a:p>
              <a:pPr marL="0" lvl="0" indent="0" algn="l" rtl="0">
                <a:spcBef>
                  <a:spcPts val="1000"/>
                </a:spcBef>
                <a:spcAft>
                  <a:spcPts val="0"/>
                </a:spcAft>
                <a:buNone/>
              </a:pPr>
              <a:r>
                <a:rPr lang="en-US" sz="2300">
                  <a:solidFill>
                    <a:srgbClr val="0D57D3"/>
                  </a:solidFill>
                  <a:latin typeface="Roboto Thin"/>
                  <a:ea typeface="Roboto Thin"/>
                  <a:cs typeface="Roboto Thin"/>
                  <a:sym typeface="Roboto Thin"/>
                </a:rPr>
                <a:t>Superconducting Qubits</a:t>
              </a:r>
              <a:endParaRPr sz="2300">
                <a:solidFill>
                  <a:srgbClr val="0D57D3"/>
                </a:solidFill>
                <a:latin typeface="Roboto Thin"/>
                <a:ea typeface="Roboto Thin"/>
                <a:cs typeface="Roboto Thin"/>
                <a:sym typeface="Roboto Thin"/>
              </a:endParaRPr>
            </a:p>
          </p:txBody>
        </p:sp>
        <p:sp>
          <p:nvSpPr>
            <p:cNvPr id="265" name="Google Shape;265;p2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66" name="Google Shape;266;p26"/>
          <p:cNvGrpSpPr/>
          <p:nvPr/>
        </p:nvGrpSpPr>
        <p:grpSpPr>
          <a:xfrm>
            <a:off x="4075378" y="1068425"/>
            <a:ext cx="2456712" cy="5115882"/>
            <a:chOff x="1118231" y="283725"/>
            <a:chExt cx="2090819" cy="4076400"/>
          </a:xfrm>
        </p:grpSpPr>
        <p:sp>
          <p:nvSpPr>
            <p:cNvPr id="267" name="Google Shape;267;p26"/>
            <p:cNvSpPr/>
            <p:nvPr/>
          </p:nvSpPr>
          <p:spPr>
            <a:xfrm>
              <a:off x="1178650" y="283725"/>
              <a:ext cx="2030400" cy="4076400"/>
            </a:xfrm>
            <a:prstGeom prst="rect">
              <a:avLst/>
            </a:prstGeom>
            <a:solidFill>
              <a:srgbClr val="0C57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8" name="Google Shape;268;p26"/>
            <p:cNvSpPr/>
            <p:nvPr/>
          </p:nvSpPr>
          <p:spPr>
            <a:xfrm>
              <a:off x="1118231" y="341749"/>
              <a:ext cx="2030400" cy="2490600"/>
            </a:xfrm>
            <a:prstGeom prst="rect">
              <a:avLst/>
            </a:prstGeom>
            <a:solidFill>
              <a:srgbClr val="FFFFFF"/>
            </a:solidFill>
            <a:ln w="19050" cap="flat" cmpd="sng">
              <a:solidFill>
                <a:srgbClr val="0D5C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9" name="Google Shape;269;p26"/>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solidFill>
                    <a:srgbClr val="0D5CDF"/>
                  </a:solidFill>
                  <a:latin typeface="Roboto Medium"/>
                  <a:ea typeface="Roboto Medium"/>
                  <a:cs typeface="Roboto Medium"/>
                  <a:sym typeface="Roboto Medium"/>
                </a:rPr>
                <a:t>Error Correction Scheme</a:t>
              </a:r>
              <a:endParaRPr sz="1600">
                <a:solidFill>
                  <a:srgbClr val="0D5CDF"/>
                </a:solidFill>
                <a:latin typeface="Roboto Medium"/>
                <a:ea typeface="Roboto Medium"/>
                <a:cs typeface="Roboto Medium"/>
                <a:sym typeface="Roboto Medium"/>
              </a:endParaRPr>
            </a:p>
          </p:txBody>
        </p:sp>
        <p:sp>
          <p:nvSpPr>
            <p:cNvPr id="270" name="Google Shape;270;p26"/>
            <p:cNvSpPr/>
            <p:nvPr/>
          </p:nvSpPr>
          <p:spPr>
            <a:xfrm>
              <a:off x="1118334" y="470597"/>
              <a:ext cx="2030400" cy="675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800">
                  <a:solidFill>
                    <a:srgbClr val="0D5CDF"/>
                  </a:solidFill>
                  <a:latin typeface="Roboto Thin"/>
                  <a:ea typeface="Roboto Thin"/>
                  <a:cs typeface="Roboto Thin"/>
                  <a:sym typeface="Roboto Thin"/>
                </a:rPr>
                <a:t>Surface Code</a:t>
              </a:r>
              <a:endParaRPr sz="2800">
                <a:solidFill>
                  <a:srgbClr val="0D5CDF"/>
                </a:solidFill>
                <a:latin typeface="Roboto Thin"/>
                <a:ea typeface="Roboto Thin"/>
                <a:cs typeface="Roboto Thin"/>
                <a:sym typeface="Roboto Thin"/>
              </a:endParaRPr>
            </a:p>
          </p:txBody>
        </p:sp>
        <p:sp>
          <p:nvSpPr>
            <p:cNvPr id="271" name="Google Shape;271;p2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2" name="Google Shape;272;p26"/>
          <p:cNvGrpSpPr/>
          <p:nvPr/>
        </p:nvGrpSpPr>
        <p:grpSpPr>
          <a:xfrm>
            <a:off x="6577451" y="1068425"/>
            <a:ext cx="2456712" cy="5115882"/>
            <a:chOff x="1118231" y="283725"/>
            <a:chExt cx="2090819" cy="4076400"/>
          </a:xfrm>
        </p:grpSpPr>
        <p:sp>
          <p:nvSpPr>
            <p:cNvPr id="273" name="Google Shape;273;p26"/>
            <p:cNvSpPr/>
            <p:nvPr/>
          </p:nvSpPr>
          <p:spPr>
            <a:xfrm>
              <a:off x="1178650" y="283725"/>
              <a:ext cx="2030400" cy="4076400"/>
            </a:xfrm>
            <a:prstGeom prst="rect">
              <a:avLst/>
            </a:prstGeom>
            <a:solidFill>
              <a:srgbClr val="0C57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4" name="Google Shape;274;p26"/>
            <p:cNvSpPr/>
            <p:nvPr/>
          </p:nvSpPr>
          <p:spPr>
            <a:xfrm>
              <a:off x="1118231" y="341749"/>
              <a:ext cx="2030400" cy="2490600"/>
            </a:xfrm>
            <a:prstGeom prst="rect">
              <a:avLst/>
            </a:prstGeom>
            <a:solidFill>
              <a:srgbClr val="FFFFFF"/>
            </a:solidFill>
            <a:ln w="19050" cap="flat" cmpd="sng">
              <a:solidFill>
                <a:srgbClr val="0D5C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5" name="Google Shape;275;p26"/>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solidFill>
                    <a:srgbClr val="0D5CDF"/>
                  </a:solidFill>
                  <a:latin typeface="Roboto Medium"/>
                  <a:ea typeface="Roboto Medium"/>
                  <a:cs typeface="Roboto Medium"/>
                  <a:sym typeface="Roboto Medium"/>
                </a:rPr>
                <a:t>Total Error Budget allowed</a:t>
              </a:r>
              <a:endParaRPr sz="1600">
                <a:solidFill>
                  <a:srgbClr val="0D5CDF"/>
                </a:solidFill>
                <a:latin typeface="Roboto Medium"/>
                <a:ea typeface="Roboto Medium"/>
                <a:cs typeface="Roboto Medium"/>
                <a:sym typeface="Roboto Medium"/>
              </a:endParaRPr>
            </a:p>
          </p:txBody>
        </p:sp>
        <p:sp>
          <p:nvSpPr>
            <p:cNvPr id="276" name="Google Shape;276;p26"/>
            <p:cNvSpPr/>
            <p:nvPr/>
          </p:nvSpPr>
          <p:spPr>
            <a:xfrm>
              <a:off x="1286358" y="457171"/>
              <a:ext cx="1815000" cy="536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500">
                  <a:solidFill>
                    <a:srgbClr val="0D5CDF"/>
                  </a:solidFill>
                  <a:latin typeface="Roboto Thin"/>
                  <a:ea typeface="Roboto Thin"/>
                  <a:cs typeface="Roboto Thin"/>
                  <a:sym typeface="Roboto Thin"/>
                </a:rPr>
                <a:t>9%</a:t>
              </a:r>
              <a:endParaRPr sz="3500">
                <a:solidFill>
                  <a:srgbClr val="0D5CDF"/>
                </a:solidFill>
                <a:latin typeface="Roboto Thin"/>
                <a:ea typeface="Roboto Thin"/>
                <a:cs typeface="Roboto Thin"/>
                <a:sym typeface="Roboto Thin"/>
              </a:endParaRPr>
            </a:p>
          </p:txBody>
        </p:sp>
        <p:sp>
          <p:nvSpPr>
            <p:cNvPr id="277" name="Google Shape;277;p2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278" name="Google Shape;278;p26"/>
          <p:cNvGrpSpPr/>
          <p:nvPr/>
        </p:nvGrpSpPr>
        <p:grpSpPr>
          <a:xfrm>
            <a:off x="8841275" y="1068425"/>
            <a:ext cx="2695215" cy="5115882"/>
            <a:chOff x="915477" y="283725"/>
            <a:chExt cx="2293800" cy="4076400"/>
          </a:xfrm>
        </p:grpSpPr>
        <p:sp>
          <p:nvSpPr>
            <p:cNvPr id="279" name="Google Shape;279;p26"/>
            <p:cNvSpPr/>
            <p:nvPr/>
          </p:nvSpPr>
          <p:spPr>
            <a:xfrm>
              <a:off x="1178650" y="283725"/>
              <a:ext cx="2030400" cy="4076400"/>
            </a:xfrm>
            <a:prstGeom prst="rect">
              <a:avLst/>
            </a:prstGeom>
            <a:solidFill>
              <a:srgbClr val="0C57D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0" name="Google Shape;280;p26"/>
            <p:cNvSpPr/>
            <p:nvPr/>
          </p:nvSpPr>
          <p:spPr>
            <a:xfrm>
              <a:off x="1118231" y="341749"/>
              <a:ext cx="2030400" cy="2490600"/>
            </a:xfrm>
            <a:prstGeom prst="rect">
              <a:avLst/>
            </a:prstGeom>
            <a:solidFill>
              <a:srgbClr val="FFFFFF"/>
            </a:solidFill>
            <a:ln w="19050" cap="flat" cmpd="sng">
              <a:solidFill>
                <a:srgbClr val="0D5C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1" name="Google Shape;281;p26"/>
            <p:cNvSpPr/>
            <p:nvPr/>
          </p:nvSpPr>
          <p:spPr>
            <a:xfrm>
              <a:off x="1233923" y="1225061"/>
              <a:ext cx="1815000" cy="608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600">
                  <a:solidFill>
                    <a:srgbClr val="0D5CDF"/>
                  </a:solidFill>
                  <a:latin typeface="Roboto Medium"/>
                  <a:ea typeface="Roboto Medium"/>
                  <a:cs typeface="Roboto Medium"/>
                  <a:sym typeface="Roboto Medium"/>
                </a:rPr>
                <a:t>Error Budget split evenly 3 ways</a:t>
              </a:r>
              <a:endParaRPr sz="1600">
                <a:solidFill>
                  <a:srgbClr val="0D5CDF"/>
                </a:solidFill>
                <a:latin typeface="Roboto Medium"/>
                <a:ea typeface="Roboto Medium"/>
                <a:cs typeface="Roboto Medium"/>
                <a:sym typeface="Roboto Medium"/>
              </a:endParaRPr>
            </a:p>
          </p:txBody>
        </p:sp>
        <p:sp>
          <p:nvSpPr>
            <p:cNvPr id="282" name="Google Shape;282;p26"/>
            <p:cNvSpPr/>
            <p:nvPr/>
          </p:nvSpPr>
          <p:spPr>
            <a:xfrm>
              <a:off x="1233850" y="470600"/>
              <a:ext cx="1815000" cy="675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800">
                  <a:solidFill>
                    <a:srgbClr val="0D5CDF"/>
                  </a:solidFill>
                  <a:latin typeface="Roboto Thin"/>
                  <a:ea typeface="Roboto Thin"/>
                  <a:cs typeface="Roboto Thin"/>
                  <a:sym typeface="Roboto Thin"/>
                </a:rPr>
                <a:t>Even Split</a:t>
              </a:r>
              <a:endParaRPr sz="2800">
                <a:solidFill>
                  <a:srgbClr val="0D5CDF"/>
                </a:solidFill>
                <a:latin typeface="Roboto Thin"/>
                <a:ea typeface="Roboto Thin"/>
                <a:cs typeface="Roboto Thin"/>
                <a:sym typeface="Roboto Thin"/>
              </a:endParaRPr>
            </a:p>
          </p:txBody>
        </p:sp>
        <p:sp>
          <p:nvSpPr>
            <p:cNvPr id="283" name="Google Shape;283;p26"/>
            <p:cNvSpPr/>
            <p:nvPr/>
          </p:nvSpPr>
          <p:spPr>
            <a:xfrm rot="5400000">
              <a:off x="1938871" y="2785391"/>
              <a:ext cx="389100" cy="278100"/>
            </a:xfrm>
            <a:prstGeom prst="rightArrow">
              <a:avLst>
                <a:gd name="adj1" fmla="val 34239"/>
                <a:gd name="adj2" fmla="val 57035"/>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4" name="Google Shape;284;p26"/>
            <p:cNvSpPr/>
            <p:nvPr/>
          </p:nvSpPr>
          <p:spPr>
            <a:xfrm>
              <a:off x="915477" y="1779223"/>
              <a:ext cx="2293800" cy="1085400"/>
            </a:xfrm>
            <a:prstGeom prst="rect">
              <a:avLst/>
            </a:prstGeom>
            <a:noFill/>
            <a:ln>
              <a:noFill/>
            </a:ln>
          </p:spPr>
          <p:txBody>
            <a:bodyPr spcFirstLastPara="1" wrap="square" lIns="121900" tIns="121900" rIns="121900" bIns="121900" anchor="t" anchorCtr="0">
              <a:noAutofit/>
            </a:bodyPr>
            <a:lstStyle/>
            <a:p>
              <a:pPr marL="457200" lvl="0" indent="-298450" algn="l" rtl="0">
                <a:lnSpc>
                  <a:spcPct val="115000"/>
                </a:lnSpc>
                <a:spcBef>
                  <a:spcPts val="0"/>
                </a:spcBef>
                <a:spcAft>
                  <a:spcPts val="0"/>
                </a:spcAft>
                <a:buClr>
                  <a:srgbClr val="A64D75"/>
                </a:buClr>
                <a:buSzPts val="1100"/>
                <a:buFont typeface="Roboto"/>
                <a:buChar char="●"/>
              </a:pPr>
              <a:r>
                <a:rPr lang="en-US" sz="1100">
                  <a:solidFill>
                    <a:srgbClr val="A64D75"/>
                  </a:solidFill>
                  <a:highlight>
                    <a:srgbClr val="FFFFFF"/>
                  </a:highlight>
                </a:rPr>
                <a:t>Implementation of logical qubits</a:t>
              </a:r>
              <a:endParaRPr sz="1100">
                <a:solidFill>
                  <a:srgbClr val="A64D75"/>
                </a:solidFill>
                <a:highlight>
                  <a:srgbClr val="FFFFFF"/>
                </a:highlight>
              </a:endParaRPr>
            </a:p>
            <a:p>
              <a:pPr marL="457200" lvl="0" indent="-298450" algn="l" rtl="0">
                <a:lnSpc>
                  <a:spcPct val="115000"/>
                </a:lnSpc>
                <a:spcBef>
                  <a:spcPts val="0"/>
                </a:spcBef>
                <a:spcAft>
                  <a:spcPts val="0"/>
                </a:spcAft>
                <a:buClr>
                  <a:srgbClr val="A64D75"/>
                </a:buClr>
                <a:buSzPts val="1100"/>
                <a:buFont typeface="Roboto"/>
                <a:buChar char="●"/>
              </a:pPr>
              <a:r>
                <a:rPr lang="en-US" sz="1100">
                  <a:solidFill>
                    <a:srgbClr val="A64D75"/>
                  </a:solidFill>
                  <a:highlight>
                    <a:srgbClr val="FFFFFF"/>
                  </a:highlight>
                </a:rPr>
                <a:t>Production of T states </a:t>
              </a:r>
              <a:endParaRPr sz="1100">
                <a:solidFill>
                  <a:srgbClr val="A64D75"/>
                </a:solidFill>
                <a:highlight>
                  <a:srgbClr val="FFFFFF"/>
                </a:highlight>
              </a:endParaRPr>
            </a:p>
            <a:p>
              <a:pPr marL="457200" lvl="0" indent="-298450" algn="l" rtl="0">
                <a:lnSpc>
                  <a:spcPct val="115000"/>
                </a:lnSpc>
                <a:spcBef>
                  <a:spcPts val="0"/>
                </a:spcBef>
                <a:spcAft>
                  <a:spcPts val="0"/>
                </a:spcAft>
                <a:buClr>
                  <a:srgbClr val="A64D75"/>
                </a:buClr>
                <a:buSzPts val="1100"/>
                <a:buFont typeface="Roboto"/>
                <a:buChar char="●"/>
              </a:pPr>
              <a:r>
                <a:rPr lang="en-US" sz="1100">
                  <a:solidFill>
                    <a:srgbClr val="A64D75"/>
                  </a:solidFill>
                  <a:highlight>
                    <a:srgbClr val="FFFFFF"/>
                  </a:highlight>
                </a:rPr>
                <a:t>Synthesis of rotation gates</a:t>
              </a:r>
              <a:endParaRPr sz="1100">
                <a:solidFill>
                  <a:srgbClr val="A64D75"/>
                </a:solidFill>
                <a:latin typeface="Roboto"/>
                <a:ea typeface="Roboto"/>
                <a:cs typeface="Roboto"/>
                <a:sym typeface="Roboto"/>
              </a:endParaRPr>
            </a:p>
          </p:txBody>
        </p:sp>
      </p:grpSp>
      <p:sp>
        <p:nvSpPr>
          <p:cNvPr id="285" name="Google Shape;285;p26"/>
          <p:cNvSpPr txBox="1"/>
          <p:nvPr/>
        </p:nvSpPr>
        <p:spPr>
          <a:xfrm>
            <a:off x="1638900" y="4657975"/>
            <a:ext cx="9897600" cy="1722300"/>
          </a:xfrm>
          <a:prstGeom prst="rect">
            <a:avLst/>
          </a:prstGeom>
          <a:solidFill>
            <a:srgbClr val="0D57D3"/>
          </a:solid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700">
                <a:solidFill>
                  <a:schemeClr val="lt1"/>
                </a:solidFill>
                <a:latin typeface="Roboto"/>
                <a:ea typeface="Roboto"/>
                <a:cs typeface="Roboto"/>
                <a:sym typeface="Roboto"/>
              </a:rPr>
              <a:t>If you configure your parameters as described and attempt the number partition problem using the QAOA method for a list of three elements, the resource estimations will indicate the necessity of 252 physical qubits and 234 microseconds of runtime. Moreover, approximately 14% our your physical qubits will go into T factory creation and you can reliably compute 10 million quantum operations per second.</a:t>
            </a:r>
            <a:endParaRPr sz="1700">
              <a:solidFill>
                <a:schemeClr val="lt1"/>
              </a:solidFill>
              <a:latin typeface="Roboto"/>
              <a:ea typeface="Roboto"/>
              <a:cs typeface="Roboto"/>
              <a:sym typeface="Roboto"/>
            </a:endParaRPr>
          </a:p>
        </p:txBody>
      </p:sp>
      <p:sp>
        <p:nvSpPr>
          <p:cNvPr id="286" name="Google Shape;286;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d2431e68d2_0_0"/>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Resource Estimation for varying input sizes</a:t>
            </a:r>
            <a:endParaRPr/>
          </a:p>
        </p:txBody>
      </p:sp>
      <p:sp>
        <p:nvSpPr>
          <p:cNvPr id="292" name="Google Shape;292;g2d2431e68d2_0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293" name="Google Shape;293;g2d2431e68d2_0_0"/>
          <p:cNvSpPr txBox="1"/>
          <p:nvPr/>
        </p:nvSpPr>
        <p:spPr>
          <a:xfrm>
            <a:off x="115475" y="2171000"/>
            <a:ext cx="2585100" cy="2403300"/>
          </a:xfrm>
          <a:prstGeom prst="rect">
            <a:avLst/>
          </a:prstGeom>
          <a:noFill/>
          <a:ln>
            <a:noFill/>
          </a:ln>
        </p:spPr>
        <p:txBody>
          <a:bodyPr spcFirstLastPara="1" wrap="square" lIns="91425" tIns="45700" rIns="91425" bIns="45700" anchor="t" anchorCtr="0">
            <a:spAutoFit/>
          </a:bodyPr>
          <a:lstStyle/>
          <a:p>
            <a:pPr marL="457200" lvl="0" indent="-304800" algn="l" rtl="0">
              <a:lnSpc>
                <a:spcPct val="134482"/>
              </a:lnSpc>
              <a:spcBef>
                <a:spcPts val="1000"/>
              </a:spcBef>
              <a:spcAft>
                <a:spcPts val="0"/>
              </a:spcAft>
              <a:buClr>
                <a:schemeClr val="dk1"/>
              </a:buClr>
              <a:buSzPts val="1200"/>
              <a:buChar char="●"/>
            </a:pPr>
            <a:r>
              <a:rPr lang="en-US" sz="1200">
                <a:solidFill>
                  <a:schemeClr val="dk1"/>
                </a:solidFill>
              </a:rPr>
              <a:t>‘qubit_gate_ns_e4’</a:t>
            </a:r>
            <a:endParaRPr sz="1200">
              <a:solidFill>
                <a:srgbClr val="F1FA8C"/>
              </a:solidFill>
              <a:highlight>
                <a:srgbClr val="282A36"/>
              </a:highlight>
            </a:endParaRPr>
          </a:p>
          <a:p>
            <a:pPr marL="457200" lvl="0" indent="-304800" algn="l" rtl="0">
              <a:spcBef>
                <a:spcPts val="1000"/>
              </a:spcBef>
              <a:spcAft>
                <a:spcPts val="0"/>
              </a:spcAft>
              <a:buClr>
                <a:schemeClr val="dk1"/>
              </a:buClr>
              <a:buSzPts val="1200"/>
              <a:buChar char="●"/>
            </a:pPr>
            <a:r>
              <a:rPr lang="en-US" sz="1200">
                <a:solidFill>
                  <a:schemeClr val="dk1"/>
                </a:solidFill>
              </a:rPr>
              <a:t>Gate-based </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Spin Qubits or Superconducting Qubits</a:t>
            </a:r>
            <a:endParaRPr sz="1200">
              <a:solidFill>
                <a:schemeClr val="dk1"/>
              </a:solidFill>
            </a:endParaRPr>
          </a:p>
          <a:p>
            <a:pPr marL="457200" lvl="0" indent="-304800" algn="l" rtl="0">
              <a:spcBef>
                <a:spcPts val="1000"/>
              </a:spcBef>
              <a:spcAft>
                <a:spcPts val="0"/>
              </a:spcAft>
              <a:buClr>
                <a:srgbClr val="231F20"/>
              </a:buClr>
              <a:buSzPts val="1200"/>
              <a:buChar char="●"/>
            </a:pPr>
            <a:r>
              <a:rPr lang="en-US" sz="1200">
                <a:solidFill>
                  <a:srgbClr val="231F20"/>
                </a:solidFill>
              </a:rPr>
              <a:t>QECC: Surface Code  </a:t>
            </a:r>
            <a:endParaRPr sz="1200">
              <a:solidFill>
                <a:schemeClr val="dk1"/>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Error Budget: 0.1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Layers: 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Max Duration: 3 s</a:t>
            </a:r>
            <a:endParaRPr sz="1200">
              <a:solidFill>
                <a:srgbClr val="231F20"/>
              </a:solidFill>
            </a:endParaRPr>
          </a:p>
        </p:txBody>
      </p:sp>
      <p:pic>
        <p:nvPicPr>
          <p:cNvPr id="294" name="Google Shape;294;g2d2431e68d2_0_0"/>
          <p:cNvPicPr preferRelativeResize="0"/>
          <p:nvPr/>
        </p:nvPicPr>
        <p:blipFill>
          <a:blip r:embed="rId3">
            <a:alphaModFix/>
          </a:blip>
          <a:stretch>
            <a:fillRect/>
          </a:stretch>
        </p:blipFill>
        <p:spPr>
          <a:xfrm>
            <a:off x="2410150" y="1632480"/>
            <a:ext cx="9186625" cy="47238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d9e93a9d54_0_28"/>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Resource Estimation for varying input sizes</a:t>
            </a:r>
            <a:endParaRPr/>
          </a:p>
        </p:txBody>
      </p:sp>
      <p:sp>
        <p:nvSpPr>
          <p:cNvPr id="300" name="Google Shape;300;g2d9e93a9d54_0_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pic>
        <p:nvPicPr>
          <p:cNvPr id="301" name="Google Shape;301;g2d9e93a9d54_0_28"/>
          <p:cNvPicPr preferRelativeResize="0"/>
          <p:nvPr/>
        </p:nvPicPr>
        <p:blipFill>
          <a:blip r:embed="rId3">
            <a:alphaModFix/>
          </a:blip>
          <a:stretch>
            <a:fillRect/>
          </a:stretch>
        </p:blipFill>
        <p:spPr>
          <a:xfrm>
            <a:off x="2368875" y="1669104"/>
            <a:ext cx="9240251" cy="4370284"/>
          </a:xfrm>
          <a:prstGeom prst="rect">
            <a:avLst/>
          </a:prstGeom>
          <a:noFill/>
          <a:ln>
            <a:noFill/>
          </a:ln>
        </p:spPr>
      </p:pic>
      <p:sp>
        <p:nvSpPr>
          <p:cNvPr id="302" name="Google Shape;302;g2d9e93a9d54_0_28"/>
          <p:cNvSpPr txBox="1"/>
          <p:nvPr/>
        </p:nvSpPr>
        <p:spPr>
          <a:xfrm>
            <a:off x="115475" y="2171000"/>
            <a:ext cx="2585100" cy="2403300"/>
          </a:xfrm>
          <a:prstGeom prst="rect">
            <a:avLst/>
          </a:prstGeom>
          <a:noFill/>
          <a:ln>
            <a:noFill/>
          </a:ln>
        </p:spPr>
        <p:txBody>
          <a:bodyPr spcFirstLastPara="1" wrap="square" lIns="91425" tIns="45700" rIns="91425" bIns="45700" anchor="t" anchorCtr="0">
            <a:spAutoFit/>
          </a:bodyPr>
          <a:lstStyle/>
          <a:p>
            <a:pPr marL="457200" lvl="0" indent="-304800" algn="l" rtl="0">
              <a:lnSpc>
                <a:spcPct val="134482"/>
              </a:lnSpc>
              <a:spcBef>
                <a:spcPts val="1000"/>
              </a:spcBef>
              <a:spcAft>
                <a:spcPts val="0"/>
              </a:spcAft>
              <a:buClr>
                <a:schemeClr val="dk1"/>
              </a:buClr>
              <a:buSzPts val="1200"/>
              <a:buChar char="●"/>
            </a:pPr>
            <a:r>
              <a:rPr lang="en-US" sz="1200">
                <a:solidFill>
                  <a:schemeClr val="dk1"/>
                </a:solidFill>
              </a:rPr>
              <a:t>‘qubit_gate_ns_e4’</a:t>
            </a:r>
            <a:endParaRPr sz="1200">
              <a:solidFill>
                <a:srgbClr val="F1FA8C"/>
              </a:solidFill>
              <a:highlight>
                <a:srgbClr val="282A36"/>
              </a:highlight>
            </a:endParaRPr>
          </a:p>
          <a:p>
            <a:pPr marL="457200" lvl="0" indent="-304800" algn="l" rtl="0">
              <a:spcBef>
                <a:spcPts val="1000"/>
              </a:spcBef>
              <a:spcAft>
                <a:spcPts val="0"/>
              </a:spcAft>
              <a:buClr>
                <a:schemeClr val="dk1"/>
              </a:buClr>
              <a:buSzPts val="1200"/>
              <a:buChar char="●"/>
            </a:pPr>
            <a:r>
              <a:rPr lang="en-US" sz="1200">
                <a:solidFill>
                  <a:schemeClr val="dk1"/>
                </a:solidFill>
              </a:rPr>
              <a:t>Gate-based </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Spin Qubits or Superconducting Qubits</a:t>
            </a:r>
            <a:endParaRPr sz="1200">
              <a:solidFill>
                <a:schemeClr val="dk1"/>
              </a:solidFill>
            </a:endParaRPr>
          </a:p>
          <a:p>
            <a:pPr marL="457200" lvl="0" indent="-304800" algn="l" rtl="0">
              <a:spcBef>
                <a:spcPts val="1000"/>
              </a:spcBef>
              <a:spcAft>
                <a:spcPts val="0"/>
              </a:spcAft>
              <a:buClr>
                <a:srgbClr val="231F20"/>
              </a:buClr>
              <a:buSzPts val="1200"/>
              <a:buChar char="●"/>
            </a:pPr>
            <a:r>
              <a:rPr lang="en-US" sz="1200">
                <a:solidFill>
                  <a:srgbClr val="231F20"/>
                </a:solidFill>
              </a:rPr>
              <a:t>QECC: Surface Code  </a:t>
            </a:r>
            <a:endParaRPr sz="1200">
              <a:solidFill>
                <a:schemeClr val="dk1"/>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Error Budget: 0.1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Layers: 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Max Duration: 3 s</a:t>
            </a:r>
            <a:endParaRPr sz="1200">
              <a:solidFill>
                <a:srgbClr val="231F2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06"/>
        <p:cNvGrpSpPr/>
        <p:nvPr/>
      </p:nvGrpSpPr>
      <p:grpSpPr>
        <a:xfrm>
          <a:off x="0" y="0"/>
          <a:ext cx="0" cy="0"/>
          <a:chOff x="0" y="0"/>
          <a:chExt cx="0" cy="0"/>
        </a:xfrm>
      </p:grpSpPr>
      <p:sp>
        <p:nvSpPr>
          <p:cNvPr id="307" name="Google Shape;307;p7"/>
          <p:cNvSpPr txBox="1">
            <a:spLocks noGrp="1"/>
          </p:cNvSpPr>
          <p:nvPr>
            <p:ph type="body" idx="1"/>
          </p:nvPr>
        </p:nvSpPr>
        <p:spPr>
          <a:xfrm>
            <a:off x="838200" y="1597025"/>
            <a:ext cx="10515600" cy="43512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a:latin typeface="Arial"/>
                <a:ea typeface="Arial"/>
                <a:cs typeface="Arial"/>
                <a:sym typeface="Arial"/>
              </a:rPr>
              <a:t>Successfully created a working implementation of QAOA using Q# and Python</a:t>
            </a:r>
            <a:endParaRPr>
              <a:latin typeface="Arial"/>
              <a:ea typeface="Arial"/>
              <a:cs typeface="Arial"/>
              <a:sym typeface="Arial"/>
            </a:endParaRPr>
          </a:p>
          <a:p>
            <a:pPr marL="457200" lvl="0" indent="0" algn="l" rtl="0">
              <a:lnSpc>
                <a:spcPct val="90000"/>
              </a:lnSpc>
              <a:spcBef>
                <a:spcPts val="1000"/>
              </a:spcBef>
              <a:spcAft>
                <a:spcPts val="0"/>
              </a:spcAft>
              <a:buSzPts val="1800"/>
              <a:buNone/>
            </a:pPr>
            <a:endParaRPr>
              <a:latin typeface="Arial"/>
              <a:ea typeface="Arial"/>
              <a:cs typeface="Arial"/>
              <a:sym typeface="Arial"/>
            </a:endParaRPr>
          </a:p>
          <a:p>
            <a:pPr marL="457200" lvl="0" indent="-342900" algn="l" rtl="0">
              <a:lnSpc>
                <a:spcPct val="90000"/>
              </a:lnSpc>
              <a:spcBef>
                <a:spcPts val="1000"/>
              </a:spcBef>
              <a:spcAft>
                <a:spcPts val="0"/>
              </a:spcAft>
              <a:buSzPts val="1800"/>
              <a:buChar char="•"/>
            </a:pPr>
            <a:r>
              <a:rPr lang="en-US">
                <a:latin typeface="Arial"/>
                <a:ea typeface="Arial"/>
                <a:cs typeface="Arial"/>
                <a:sym typeface="Arial"/>
              </a:rPr>
              <a:t>Our project pinpoints specific QPU parameters that minimize resources for effective QAOA execution</a:t>
            </a:r>
            <a:endParaRPr/>
          </a:p>
          <a:p>
            <a:pPr marL="457200" lvl="0" indent="-228600" algn="l" rtl="0">
              <a:lnSpc>
                <a:spcPct val="90000"/>
              </a:lnSpc>
              <a:spcBef>
                <a:spcPts val="1000"/>
              </a:spcBef>
              <a:spcAft>
                <a:spcPts val="0"/>
              </a:spcAft>
              <a:buSzPts val="1800"/>
              <a:buNone/>
            </a:pPr>
            <a:endParaRPr>
              <a:latin typeface="Arial"/>
              <a:ea typeface="Arial"/>
              <a:cs typeface="Arial"/>
              <a:sym typeface="Arial"/>
            </a:endParaRPr>
          </a:p>
          <a:p>
            <a:pPr marL="457200" lvl="0" indent="-342900" algn="l" rtl="0">
              <a:lnSpc>
                <a:spcPct val="90000"/>
              </a:lnSpc>
              <a:spcBef>
                <a:spcPts val="1000"/>
              </a:spcBef>
              <a:spcAft>
                <a:spcPts val="0"/>
              </a:spcAft>
              <a:buSzPts val="1800"/>
              <a:buChar char="•"/>
            </a:pPr>
            <a:r>
              <a:rPr lang="en-US">
                <a:latin typeface="Arial"/>
                <a:ea typeface="Arial"/>
                <a:cs typeface="Arial"/>
                <a:sym typeface="Arial"/>
              </a:rPr>
              <a:t>Created a project that can be used for benchmarking different optimization problems that use QAOA</a:t>
            </a:r>
            <a:endParaRPr/>
          </a:p>
        </p:txBody>
      </p:sp>
      <p:sp>
        <p:nvSpPr>
          <p:cNvPr id="308" name="Google Shape;308;p7"/>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4600">
                <a:solidFill>
                  <a:srgbClr val="4779DA"/>
                </a:solidFill>
                <a:latin typeface="Gill Sans"/>
                <a:ea typeface="Gill Sans"/>
                <a:cs typeface="Gill Sans"/>
                <a:sym typeface="Gill Sans"/>
              </a:rPr>
              <a:t>Conclusion</a:t>
            </a:r>
            <a:endParaRPr sz="2400"/>
          </a:p>
        </p:txBody>
      </p:sp>
      <p:sp>
        <p:nvSpPr>
          <p:cNvPr id="309" name="Google Shape;309;p7"/>
          <p:cNvSpPr txBox="1"/>
          <p:nvPr/>
        </p:nvSpPr>
        <p:spPr>
          <a:xfrm>
            <a:off x="285768" y="793376"/>
            <a:ext cx="11620500" cy="403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600"/>
              <a:buFont typeface="Arial"/>
              <a:buNone/>
            </a:pPr>
            <a:endParaRPr/>
          </a:p>
        </p:txBody>
      </p:sp>
      <p:sp>
        <p:nvSpPr>
          <p:cNvPr id="310" name="Google Shape;310;p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7"/>
          <p:cNvSpPr txBox="1">
            <a:spLocks noGrp="1"/>
          </p:cNvSpPr>
          <p:nvPr>
            <p:ph type="body" idx="1"/>
          </p:nvPr>
        </p:nvSpPr>
        <p:spPr>
          <a:xfrm>
            <a:off x="838200" y="1786800"/>
            <a:ext cx="11353800" cy="5019300"/>
          </a:xfrm>
          <a:prstGeom prst="rect">
            <a:avLst/>
          </a:prstGeom>
          <a:noFill/>
          <a:ln>
            <a:noFill/>
          </a:ln>
        </p:spPr>
        <p:txBody>
          <a:bodyPr spcFirstLastPara="1" wrap="square" lIns="91425" tIns="45700" rIns="91425" bIns="45700" anchor="t" anchorCtr="0">
            <a:noAutofit/>
          </a:bodyPr>
          <a:lstStyle/>
          <a:p>
            <a:pPr marL="457200" lvl="0" indent="-342900" algn="l" rtl="0">
              <a:lnSpc>
                <a:spcPct val="150000"/>
              </a:lnSpc>
              <a:spcBef>
                <a:spcPts val="1000"/>
              </a:spcBef>
              <a:spcAft>
                <a:spcPts val="0"/>
              </a:spcAft>
              <a:buClr>
                <a:srgbClr val="0D0D0D"/>
              </a:buClr>
              <a:buSzPts val="1800"/>
              <a:buFont typeface="Arial"/>
              <a:buChar char="•"/>
            </a:pPr>
            <a:r>
              <a:rPr lang="en-US">
                <a:solidFill>
                  <a:srgbClr val="0D0D0D"/>
                </a:solidFill>
                <a:highlight>
                  <a:srgbClr val="FFFFFF"/>
                </a:highlight>
                <a:latin typeface="Arial"/>
                <a:ea typeface="Arial"/>
                <a:cs typeface="Arial"/>
                <a:sym typeface="Arial"/>
              </a:rPr>
              <a:t>Explore QAOA circuit resource estimates with varying layer counts</a:t>
            </a:r>
            <a:endParaRPr>
              <a:latin typeface="Arial"/>
              <a:ea typeface="Arial"/>
              <a:cs typeface="Arial"/>
              <a:sym typeface="Arial"/>
            </a:endParaRPr>
          </a:p>
          <a:p>
            <a:pPr marL="457200" lvl="0" indent="-342900" algn="l" rtl="0">
              <a:lnSpc>
                <a:spcPct val="150000"/>
              </a:lnSpc>
              <a:spcBef>
                <a:spcPts val="0"/>
              </a:spcBef>
              <a:spcAft>
                <a:spcPts val="0"/>
              </a:spcAft>
              <a:buSzPts val="1800"/>
              <a:buFont typeface="Arial"/>
              <a:buChar char="•"/>
            </a:pPr>
            <a:r>
              <a:rPr lang="en-US">
                <a:latin typeface="Arial"/>
                <a:ea typeface="Arial"/>
                <a:cs typeface="Arial"/>
                <a:sym typeface="Arial"/>
              </a:rPr>
              <a:t>Conduct further study of the Resource Estimator parameters</a:t>
            </a:r>
            <a:endParaRPr>
              <a:latin typeface="Arial"/>
              <a:ea typeface="Arial"/>
              <a:cs typeface="Arial"/>
              <a:sym typeface="Arial"/>
            </a:endParaRPr>
          </a:p>
          <a:p>
            <a:pPr marL="457200" lvl="0" indent="-342900" algn="l" rtl="0">
              <a:lnSpc>
                <a:spcPct val="150000"/>
              </a:lnSpc>
              <a:spcBef>
                <a:spcPts val="0"/>
              </a:spcBef>
              <a:spcAft>
                <a:spcPts val="0"/>
              </a:spcAft>
              <a:buSzPts val="1800"/>
              <a:buFont typeface="Arial"/>
              <a:buChar char="•"/>
            </a:pPr>
            <a:r>
              <a:rPr lang="en-US">
                <a:latin typeface="Arial"/>
                <a:ea typeface="Arial"/>
                <a:cs typeface="Arial"/>
                <a:sym typeface="Arial"/>
              </a:rPr>
              <a:t>Explore additional Optimizers both Classical and Quantum</a:t>
            </a:r>
            <a:endParaRPr>
              <a:latin typeface="Arial"/>
              <a:ea typeface="Arial"/>
              <a:cs typeface="Arial"/>
              <a:sym typeface="Arial"/>
            </a:endParaRPr>
          </a:p>
          <a:p>
            <a:pPr marL="457200" lvl="0" indent="-342900" algn="l" rtl="0">
              <a:lnSpc>
                <a:spcPct val="150000"/>
              </a:lnSpc>
              <a:spcBef>
                <a:spcPts val="0"/>
              </a:spcBef>
              <a:spcAft>
                <a:spcPts val="0"/>
              </a:spcAft>
              <a:buSzPts val="1800"/>
              <a:buFont typeface="Arial"/>
              <a:buChar char="•"/>
            </a:pPr>
            <a:r>
              <a:rPr lang="en-US">
                <a:latin typeface="Arial"/>
                <a:ea typeface="Arial"/>
                <a:cs typeface="Arial"/>
                <a:sym typeface="Arial"/>
              </a:rPr>
              <a:t>Survey other variants of QAOA</a:t>
            </a:r>
            <a:endParaRPr>
              <a:latin typeface="Arial"/>
              <a:ea typeface="Arial"/>
              <a:cs typeface="Arial"/>
              <a:sym typeface="Arial"/>
            </a:endParaRPr>
          </a:p>
        </p:txBody>
      </p:sp>
      <p:sp>
        <p:nvSpPr>
          <p:cNvPr id="316" name="Google Shape;316;p27"/>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4600">
                <a:solidFill>
                  <a:srgbClr val="4779DA"/>
                </a:solidFill>
                <a:latin typeface="Gill Sans"/>
                <a:ea typeface="Gill Sans"/>
                <a:cs typeface="Gill Sans"/>
                <a:sym typeface="Gill Sans"/>
              </a:rPr>
              <a:t>Possible Next Steps</a:t>
            </a:r>
            <a:endParaRPr sz="2400"/>
          </a:p>
        </p:txBody>
      </p:sp>
      <p:sp>
        <p:nvSpPr>
          <p:cNvPr id="317" name="Google Shape;317;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ctrTitle"/>
          </p:nvPr>
        </p:nvSpPr>
        <p:spPr>
          <a:xfrm>
            <a:off x="4383600" y="2427150"/>
            <a:ext cx="3424800" cy="784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Play"/>
              <a:buNone/>
            </a:pPr>
            <a:r>
              <a:rPr lang="en-US">
                <a:solidFill>
                  <a:srgbClr val="4779DA"/>
                </a:solidFill>
              </a:rPr>
              <a:t>THANKS</a:t>
            </a:r>
            <a:endParaRPr>
              <a:solidFill>
                <a:srgbClr val="4779DA"/>
              </a:solidFill>
            </a:endParaRPr>
          </a:p>
        </p:txBody>
      </p:sp>
      <p:sp>
        <p:nvSpPr>
          <p:cNvPr id="323" name="Google Shape;323;p28"/>
          <p:cNvSpPr txBox="1">
            <a:spLocks noGrp="1"/>
          </p:cNvSpPr>
          <p:nvPr>
            <p:ph type="subTitle" idx="1"/>
          </p:nvPr>
        </p:nvSpPr>
        <p:spPr>
          <a:xfrm>
            <a:off x="4179750" y="3098500"/>
            <a:ext cx="3832500" cy="523200"/>
          </a:xfrm>
          <a:prstGeom prst="rect">
            <a:avLst/>
          </a:prstGeom>
          <a:noFill/>
          <a:ln>
            <a:noFill/>
          </a:ln>
        </p:spPr>
        <p:txBody>
          <a:bodyPr spcFirstLastPara="1" wrap="square" lIns="91425" tIns="45700" rIns="91425" bIns="45700" anchor="t" anchorCtr="0">
            <a:noAutofit/>
          </a:bodyPr>
          <a:lstStyle/>
          <a:p>
            <a:pPr marL="457200" lvl="0" indent="-406400" algn="ctr" rtl="0">
              <a:lnSpc>
                <a:spcPct val="90000"/>
              </a:lnSpc>
              <a:spcBef>
                <a:spcPts val="1000"/>
              </a:spcBef>
              <a:spcAft>
                <a:spcPts val="0"/>
              </a:spcAft>
              <a:buClr>
                <a:schemeClr val="dk1"/>
              </a:buClr>
              <a:buSzPts val="2400"/>
              <a:buNone/>
            </a:pPr>
            <a:r>
              <a:rPr lang="en-US">
                <a:solidFill>
                  <a:srgbClr val="EA31FF"/>
                </a:solidFill>
                <a:latin typeface="Arial"/>
                <a:ea typeface="Arial"/>
                <a:cs typeface="Arial"/>
                <a:sym typeface="Arial"/>
              </a:rPr>
              <a:t>Presented by the Qu-Cats</a:t>
            </a:r>
            <a:endParaRPr>
              <a:solidFill>
                <a:srgbClr val="EA31FF"/>
              </a:solidFill>
            </a:endParaRPr>
          </a:p>
        </p:txBody>
      </p:sp>
      <p:sp>
        <p:nvSpPr>
          <p:cNvPr id="324" name="Google Shape;324;p28"/>
          <p:cNvSpPr txBox="1"/>
          <p:nvPr/>
        </p:nvSpPr>
        <p:spPr>
          <a:xfrm>
            <a:off x="877800" y="5257800"/>
            <a:ext cx="10632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A64D75"/>
                </a:solidFill>
                <a:latin typeface="Arial"/>
                <a:ea typeface="Arial"/>
                <a:cs typeface="Arial"/>
                <a:sym typeface="Arial"/>
              </a:rPr>
              <a:t>Special thanks to </a:t>
            </a:r>
            <a:r>
              <a:rPr lang="en-US" sz="2800" b="1" i="0" u="none" strike="noStrike" cap="none">
                <a:solidFill>
                  <a:srgbClr val="A64D75"/>
                </a:solidFill>
              </a:rPr>
              <a:t>Q</a:t>
            </a:r>
            <a:r>
              <a:rPr lang="en-US" sz="2800" b="1">
                <a:solidFill>
                  <a:srgbClr val="A64D75"/>
                </a:solidFill>
              </a:rPr>
              <a:t>RISE</a:t>
            </a:r>
            <a:r>
              <a:rPr lang="en-US" sz="2800">
                <a:solidFill>
                  <a:srgbClr val="A64D75"/>
                </a:solidFill>
              </a:rPr>
              <a:t> </a:t>
            </a:r>
            <a:r>
              <a:rPr lang="en-US" sz="2800" b="0" i="0" u="none" strike="noStrike" cap="none">
                <a:solidFill>
                  <a:srgbClr val="A64D75"/>
                </a:solidFill>
                <a:latin typeface="Arial"/>
                <a:ea typeface="Arial"/>
                <a:cs typeface="Arial"/>
                <a:sym typeface="Arial"/>
              </a:rPr>
              <a:t>and </a:t>
            </a:r>
            <a:r>
              <a:rPr lang="en-US" sz="2800" b="1" i="0" u="none" strike="noStrike" cap="none">
                <a:solidFill>
                  <a:srgbClr val="A64D75"/>
                </a:solidFill>
              </a:rPr>
              <a:t>Microsoft</a:t>
            </a:r>
            <a:r>
              <a:rPr lang="en-US" sz="2800" b="0" i="0" u="none" strike="noStrike" cap="none">
                <a:solidFill>
                  <a:srgbClr val="A64D75"/>
                </a:solidFill>
                <a:latin typeface="Arial"/>
                <a:ea typeface="Arial"/>
                <a:cs typeface="Arial"/>
                <a:sym typeface="Arial"/>
              </a:rPr>
              <a:t> for supporting this project</a:t>
            </a:r>
            <a:endParaRPr>
              <a:solidFill>
                <a:srgbClr val="A64D75"/>
              </a:solidFill>
            </a:endParaRPr>
          </a:p>
        </p:txBody>
      </p:sp>
      <p:sp>
        <p:nvSpPr>
          <p:cNvPr id="325" name="Google Shape;325;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329"/>
        <p:cNvGrpSpPr/>
        <p:nvPr/>
      </p:nvGrpSpPr>
      <p:grpSpPr>
        <a:xfrm>
          <a:off x="0" y="0"/>
          <a:ext cx="0" cy="0"/>
          <a:chOff x="0" y="0"/>
          <a:chExt cx="0" cy="0"/>
        </a:xfrm>
      </p:grpSpPr>
      <p:sp>
        <p:nvSpPr>
          <p:cNvPr id="330" name="Google Shape;330;p12"/>
          <p:cNvSpPr txBox="1">
            <a:spLocks noGrp="1"/>
          </p:cNvSpPr>
          <p:nvPr>
            <p:ph type="title"/>
          </p:nvPr>
        </p:nvSpPr>
        <p:spPr>
          <a:xfrm>
            <a:off x="346450" y="7627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5316"/>
              </a:buClr>
              <a:buSzPts val="4400"/>
              <a:buFont typeface="Play"/>
              <a:buNone/>
            </a:pPr>
            <a:r>
              <a:rPr lang="en-US">
                <a:solidFill>
                  <a:srgbClr val="4779DA"/>
                </a:solidFill>
              </a:rPr>
              <a:t>References</a:t>
            </a:r>
            <a:endParaRPr>
              <a:solidFill>
                <a:srgbClr val="4779DA"/>
              </a:solidFill>
            </a:endParaRPr>
          </a:p>
        </p:txBody>
      </p:sp>
      <p:sp>
        <p:nvSpPr>
          <p:cNvPr id="331" name="Google Shape;331;p1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500">
                <a:solidFill>
                  <a:srgbClr val="0D0D0D"/>
                </a:solidFill>
                <a:highlight>
                  <a:srgbClr val="FFFFFF"/>
                </a:highlight>
                <a:latin typeface="Arial"/>
                <a:ea typeface="Arial"/>
                <a:cs typeface="Arial"/>
                <a:sym typeface="Arial"/>
              </a:rPr>
              <a:t>[1] Blekos, K., Brand, D., Ceschini, A., Chou, C.-H., Li, R.-H., Pandya, K., Summer, A., et al. "A Review on Quantum Approximate Optimization Algorithm and its Variants." arXiv:2306.09198v2 [quant-ph], June 28, 2023.</a:t>
            </a:r>
            <a:r>
              <a:rPr lang="en-US" sz="1500">
                <a:solidFill>
                  <a:srgbClr val="0D0D0D"/>
                </a:solidFill>
                <a:highlight>
                  <a:srgbClr val="FFFFFF"/>
                </a:highlight>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 </a:t>
            </a:r>
            <a:r>
              <a:rPr lang="en-US" sz="1500">
                <a:solidFill>
                  <a:schemeClr val="hlink"/>
                </a:solidFill>
                <a:highlight>
                  <a:srgbClr val="FFFFFF"/>
                </a:highlight>
                <a:uFill>
                  <a:noFill/>
                </a:uFill>
                <a:latin typeface="Arial"/>
                <a:ea typeface="Arial"/>
                <a:cs typeface="Arial"/>
                <a:sym typeface="Arial"/>
                <a:hlinkClick r:id="rId3"/>
              </a:rPr>
              <a:t>https://arxiv.org/abs/2306.09198v2</a:t>
            </a:r>
            <a:r>
              <a:rPr lang="en-US" sz="1500">
                <a:solidFill>
                  <a:srgbClr val="0D0D0D"/>
                </a:solidFill>
                <a:highlight>
                  <a:srgbClr val="FFFFFF"/>
                </a:highlight>
                <a:latin typeface="Arial"/>
                <a:ea typeface="Arial"/>
                <a:cs typeface="Arial"/>
                <a:sym typeface="Arial"/>
              </a:rPr>
              <a:t>.</a:t>
            </a:r>
            <a:endParaRPr sz="1500">
              <a:solidFill>
                <a:srgbClr val="0D0D0D"/>
              </a:solidFill>
              <a:highlight>
                <a:srgbClr val="FFFFFF"/>
              </a:highlight>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highlight>
                  <a:srgbClr val="FFFFFF"/>
                </a:highlight>
                <a:latin typeface="Arial"/>
                <a:ea typeface="Arial"/>
                <a:cs typeface="Arial"/>
                <a:sym typeface="Arial"/>
              </a:rPr>
              <a:t>[2] Farhi, E., Goldstone, J., &amp; Gutmann, S. "A Quantum Approximate Optimization Algorithm." arXiv:1411.4028 [quant-ph], (arXiv:1411.4028), November 2014.</a:t>
            </a:r>
            <a:r>
              <a:rPr lang="en-US" sz="1500">
                <a:solidFill>
                  <a:srgbClr val="0D0D0D"/>
                </a:solidFill>
                <a:highlight>
                  <a:srgbClr val="FFFFFF"/>
                </a:highlight>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 </a:t>
            </a:r>
            <a:r>
              <a:rPr lang="en-US" sz="1500">
                <a:solidFill>
                  <a:schemeClr val="hlink"/>
                </a:solidFill>
                <a:highlight>
                  <a:srgbClr val="FFFFFF"/>
                </a:highlight>
                <a:uFill>
                  <a:noFill/>
                </a:uFill>
                <a:latin typeface="Arial"/>
                <a:ea typeface="Arial"/>
                <a:cs typeface="Arial"/>
                <a:sym typeface="Arial"/>
                <a:hlinkClick r:id="rId4"/>
              </a:rPr>
              <a:t>https://arxiv.org/abs/1411.4028</a:t>
            </a:r>
            <a:r>
              <a:rPr lang="en-US" sz="1500">
                <a:solidFill>
                  <a:srgbClr val="0D0D0D"/>
                </a:solidFill>
                <a:highlight>
                  <a:srgbClr val="FFFFFF"/>
                </a:highlight>
                <a:latin typeface="Arial"/>
                <a:ea typeface="Arial"/>
                <a:cs typeface="Arial"/>
                <a:sym typeface="Arial"/>
              </a:rPr>
              <a:t>.</a:t>
            </a:r>
            <a:endParaRPr sz="1500">
              <a:solidFill>
                <a:srgbClr val="0D0D0D"/>
              </a:solidFill>
              <a:highlight>
                <a:srgbClr val="FFFFFF"/>
              </a:highlight>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highlight>
                  <a:srgbClr val="FFFFFF"/>
                </a:highlight>
                <a:latin typeface="Arial"/>
                <a:ea typeface="Arial"/>
                <a:cs typeface="Arial"/>
                <a:sym typeface="Arial"/>
              </a:rPr>
              <a:t>[3] Glover, F., Kochenberger, G., &amp; Du, Y. "A Tutorial on Formulating and Using QUBO Models." arXiv:1811.11538 [cs.DS], (arXiv:1811.11538), 2019.</a:t>
            </a:r>
            <a:r>
              <a:rPr lang="en-US" sz="1500">
                <a:solidFill>
                  <a:srgbClr val="0D0D0D"/>
                </a:solidFill>
                <a:highlight>
                  <a:srgbClr val="FFFFFF"/>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 </a:t>
            </a:r>
            <a:r>
              <a:rPr lang="en-US" sz="1500">
                <a:solidFill>
                  <a:schemeClr val="hlink"/>
                </a:solidFill>
                <a:highlight>
                  <a:srgbClr val="FFFFFF"/>
                </a:highlight>
                <a:uFill>
                  <a:noFill/>
                </a:uFill>
                <a:latin typeface="Arial"/>
                <a:ea typeface="Arial"/>
                <a:cs typeface="Arial"/>
                <a:sym typeface="Arial"/>
                <a:hlinkClick r:id="rId5"/>
              </a:rPr>
              <a:t>https://arxiv.org/abs/1811.11538</a:t>
            </a:r>
            <a:r>
              <a:rPr lang="en-US" sz="1500">
                <a:solidFill>
                  <a:srgbClr val="0D0D0D"/>
                </a:solidFill>
                <a:highlight>
                  <a:srgbClr val="FFFFFF"/>
                </a:highlight>
                <a:latin typeface="Arial"/>
                <a:ea typeface="Arial"/>
                <a:cs typeface="Arial"/>
                <a:sym typeface="Arial"/>
              </a:rPr>
              <a:t>.</a:t>
            </a:r>
            <a:endParaRPr sz="1500">
              <a:solidFill>
                <a:srgbClr val="0D0D0D"/>
              </a:solidFill>
              <a:highlight>
                <a:srgbClr val="FFFFFF"/>
              </a:highlight>
              <a:latin typeface="Arial"/>
              <a:ea typeface="Arial"/>
              <a:cs typeface="Arial"/>
              <a:sym typeface="Arial"/>
            </a:endParaRPr>
          </a:p>
          <a:p>
            <a:pPr marL="0" lvl="0" indent="0" algn="l" rtl="0">
              <a:lnSpc>
                <a:spcPct val="115000"/>
              </a:lnSpc>
              <a:spcBef>
                <a:spcPts val="1500"/>
              </a:spcBef>
              <a:spcAft>
                <a:spcPts val="0"/>
              </a:spcAft>
              <a:buClr>
                <a:schemeClr val="dk1"/>
              </a:buClr>
              <a:buSzPts val="1100"/>
              <a:buFont typeface="Arial"/>
              <a:buNone/>
            </a:pPr>
            <a:r>
              <a:rPr lang="en-US" sz="1500">
                <a:solidFill>
                  <a:srgbClr val="0D0D0D"/>
                </a:solidFill>
                <a:highlight>
                  <a:srgbClr val="FFFFFF"/>
                </a:highlight>
                <a:latin typeface="Arial"/>
                <a:ea typeface="Arial"/>
                <a:cs typeface="Arial"/>
                <a:sym typeface="Arial"/>
              </a:rPr>
              <a:t>[4] Lotshaw, P.C., Nguyen, T., Santana, A. et al. "Scaling quantum approximate optimization on near-term hardware." Sci Rep 12, 12388 (2022).</a:t>
            </a:r>
            <a:r>
              <a:rPr lang="en-US" sz="1500">
                <a:solidFill>
                  <a:srgbClr val="0D0D0D"/>
                </a:solidFill>
                <a:highlight>
                  <a:srgbClr val="FFFFFF"/>
                </a:highlight>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 </a:t>
            </a:r>
            <a:r>
              <a:rPr lang="en-US" sz="1500">
                <a:solidFill>
                  <a:schemeClr val="hlink"/>
                </a:solidFill>
                <a:highlight>
                  <a:srgbClr val="FFFFFF"/>
                </a:highlight>
                <a:uFill>
                  <a:noFill/>
                </a:uFill>
                <a:latin typeface="Arial"/>
                <a:ea typeface="Arial"/>
                <a:cs typeface="Arial"/>
                <a:sym typeface="Arial"/>
                <a:hlinkClick r:id="rId6"/>
              </a:rPr>
              <a:t>https://doi.org/10.1038/s41598-022-14767-w</a:t>
            </a:r>
            <a:r>
              <a:rPr lang="en-US" sz="1500">
                <a:solidFill>
                  <a:srgbClr val="0D0D0D"/>
                </a:solidFill>
                <a:highlight>
                  <a:srgbClr val="FFFFFF"/>
                </a:highlight>
                <a:latin typeface="Arial"/>
                <a:ea typeface="Arial"/>
                <a:cs typeface="Arial"/>
                <a:sym typeface="Arial"/>
              </a:rPr>
              <a:t>.</a:t>
            </a:r>
            <a:endParaRPr sz="1500">
              <a:solidFill>
                <a:srgbClr val="0D0D0D"/>
              </a:solidFill>
              <a:highlight>
                <a:srgbClr val="FFFFFF"/>
              </a:highlight>
              <a:latin typeface="Arial"/>
              <a:ea typeface="Arial"/>
              <a:cs typeface="Arial"/>
              <a:sym typeface="Arial"/>
            </a:endParaRPr>
          </a:p>
          <a:p>
            <a:pPr marL="0" lvl="0" indent="0" algn="l" rtl="0">
              <a:lnSpc>
                <a:spcPct val="115000"/>
              </a:lnSpc>
              <a:spcBef>
                <a:spcPts val="1500"/>
              </a:spcBef>
              <a:spcAft>
                <a:spcPts val="0"/>
              </a:spcAft>
              <a:buClr>
                <a:schemeClr val="dk1"/>
              </a:buClr>
              <a:buSzPts val="1100"/>
              <a:buNone/>
            </a:pPr>
            <a:r>
              <a:rPr lang="en-US" sz="1500">
                <a:solidFill>
                  <a:srgbClr val="0D0D0D"/>
                </a:solidFill>
                <a:highlight>
                  <a:srgbClr val="FFFFFF"/>
                </a:highlight>
                <a:latin typeface="Arial"/>
                <a:ea typeface="Arial"/>
                <a:cs typeface="Arial"/>
                <a:sym typeface="Arial"/>
              </a:rPr>
              <a:t>[5] Mazumder, A., &amp; Tayur, S. "Five Starter Problems: Solving Quadratic Unconstrained Binary Optimization Models on Quantum Computers." January 17, 2024.</a:t>
            </a:r>
            <a:r>
              <a:rPr lang="en-US" sz="1500">
                <a:solidFill>
                  <a:srgbClr val="0D0D0D"/>
                </a:solidFill>
                <a:highlight>
                  <a:srgbClr val="FFFFFF"/>
                </a:highlight>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 </a:t>
            </a:r>
            <a:r>
              <a:rPr lang="en-US" sz="1500">
                <a:solidFill>
                  <a:schemeClr val="hlink"/>
                </a:solidFill>
                <a:highlight>
                  <a:srgbClr val="FFFFFF"/>
                </a:highlight>
                <a:uFill>
                  <a:noFill/>
                </a:uFill>
                <a:latin typeface="Arial"/>
                <a:ea typeface="Arial"/>
                <a:cs typeface="Arial"/>
                <a:sym typeface="Arial"/>
                <a:hlinkClick r:id="rId7"/>
              </a:rPr>
              <a:t>https://arxiv.org/abs/2401.08989v1</a:t>
            </a:r>
            <a:r>
              <a:rPr lang="en-US" sz="1500">
                <a:solidFill>
                  <a:srgbClr val="0D0D0D"/>
                </a:solidFill>
                <a:highlight>
                  <a:srgbClr val="FFFFFF"/>
                </a:highlight>
                <a:latin typeface="Arial"/>
                <a:ea typeface="Arial"/>
                <a:cs typeface="Arial"/>
                <a:sym typeface="Arial"/>
              </a:rPr>
              <a:t>.</a:t>
            </a:r>
            <a:endParaRPr sz="1500">
              <a:solidFill>
                <a:srgbClr val="0D0D0D"/>
              </a:solidFill>
              <a:highlight>
                <a:srgbClr val="FFFFFF"/>
              </a:highlight>
              <a:latin typeface="Arial"/>
              <a:ea typeface="Arial"/>
              <a:cs typeface="Arial"/>
              <a:sym typeface="Arial"/>
            </a:endParaRPr>
          </a:p>
        </p:txBody>
      </p:sp>
      <p:sp>
        <p:nvSpPr>
          <p:cNvPr id="332" name="Google Shape;332;p1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36"/>
        <p:cNvGrpSpPr/>
        <p:nvPr/>
      </p:nvGrpSpPr>
      <p:grpSpPr>
        <a:xfrm>
          <a:off x="0" y="0"/>
          <a:ext cx="0" cy="0"/>
          <a:chOff x="0" y="0"/>
          <a:chExt cx="0" cy="0"/>
        </a:xfrm>
      </p:grpSpPr>
      <p:sp>
        <p:nvSpPr>
          <p:cNvPr id="337" name="Google Shape;337;g2d9e93a9d54_0_44"/>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Resource Estimation for varying input sizes</a:t>
            </a:r>
            <a:endParaRPr/>
          </a:p>
        </p:txBody>
      </p:sp>
      <p:sp>
        <p:nvSpPr>
          <p:cNvPr id="338" name="Google Shape;338;g2d9e93a9d54_0_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
        <p:nvSpPr>
          <p:cNvPr id="339" name="Google Shape;339;g2d9e93a9d54_0_44"/>
          <p:cNvSpPr txBox="1"/>
          <p:nvPr/>
        </p:nvSpPr>
        <p:spPr>
          <a:xfrm>
            <a:off x="115475" y="2171000"/>
            <a:ext cx="2585100" cy="2403300"/>
          </a:xfrm>
          <a:prstGeom prst="rect">
            <a:avLst/>
          </a:prstGeom>
          <a:noFill/>
          <a:ln>
            <a:noFill/>
          </a:ln>
        </p:spPr>
        <p:txBody>
          <a:bodyPr spcFirstLastPara="1" wrap="square" lIns="91425" tIns="45700" rIns="91425" bIns="45700" anchor="t" anchorCtr="0">
            <a:spAutoFit/>
          </a:bodyPr>
          <a:lstStyle/>
          <a:p>
            <a:pPr marL="457200" lvl="0" indent="-304800" algn="l" rtl="0">
              <a:lnSpc>
                <a:spcPct val="134482"/>
              </a:lnSpc>
              <a:spcBef>
                <a:spcPts val="1000"/>
              </a:spcBef>
              <a:spcAft>
                <a:spcPts val="0"/>
              </a:spcAft>
              <a:buClr>
                <a:schemeClr val="dk1"/>
              </a:buClr>
              <a:buSzPts val="1200"/>
              <a:buChar char="●"/>
            </a:pPr>
            <a:r>
              <a:rPr lang="en-US" sz="1200">
                <a:solidFill>
                  <a:schemeClr val="dk1"/>
                </a:solidFill>
              </a:rPr>
              <a:t>‘qubit_gate_ns_e4’</a:t>
            </a:r>
            <a:endParaRPr sz="1200">
              <a:solidFill>
                <a:srgbClr val="F1FA8C"/>
              </a:solidFill>
              <a:highlight>
                <a:srgbClr val="282A36"/>
              </a:highlight>
            </a:endParaRPr>
          </a:p>
          <a:p>
            <a:pPr marL="457200" lvl="0" indent="-304800" algn="l" rtl="0">
              <a:spcBef>
                <a:spcPts val="1000"/>
              </a:spcBef>
              <a:spcAft>
                <a:spcPts val="0"/>
              </a:spcAft>
              <a:buClr>
                <a:schemeClr val="dk1"/>
              </a:buClr>
              <a:buSzPts val="1200"/>
              <a:buChar char="●"/>
            </a:pPr>
            <a:r>
              <a:rPr lang="en-US" sz="1200">
                <a:solidFill>
                  <a:schemeClr val="dk1"/>
                </a:solidFill>
              </a:rPr>
              <a:t>Gate-based </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Spin Qubits or Superconducting Qubits</a:t>
            </a:r>
            <a:endParaRPr sz="1200">
              <a:solidFill>
                <a:schemeClr val="dk1"/>
              </a:solidFill>
            </a:endParaRPr>
          </a:p>
          <a:p>
            <a:pPr marL="457200" lvl="0" indent="-304800" algn="l" rtl="0">
              <a:spcBef>
                <a:spcPts val="1000"/>
              </a:spcBef>
              <a:spcAft>
                <a:spcPts val="0"/>
              </a:spcAft>
              <a:buClr>
                <a:srgbClr val="231F20"/>
              </a:buClr>
              <a:buSzPts val="1200"/>
              <a:buChar char="●"/>
            </a:pPr>
            <a:r>
              <a:rPr lang="en-US" sz="1200">
                <a:solidFill>
                  <a:srgbClr val="231F20"/>
                </a:solidFill>
              </a:rPr>
              <a:t>QECC: Surface Code  </a:t>
            </a:r>
            <a:endParaRPr sz="1200">
              <a:solidFill>
                <a:schemeClr val="dk1"/>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Error Budget: 0.09</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Depth: 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Max Duration: 3 s</a:t>
            </a:r>
            <a:endParaRPr sz="1200">
              <a:solidFill>
                <a:srgbClr val="231F20"/>
              </a:solidFill>
            </a:endParaRPr>
          </a:p>
        </p:txBody>
      </p:sp>
      <p:pic>
        <p:nvPicPr>
          <p:cNvPr id="340" name="Google Shape;340;g2d9e93a9d54_0_44"/>
          <p:cNvPicPr preferRelativeResize="0"/>
          <p:nvPr/>
        </p:nvPicPr>
        <p:blipFill>
          <a:blip r:embed="rId3">
            <a:alphaModFix/>
          </a:blip>
          <a:stretch>
            <a:fillRect/>
          </a:stretch>
        </p:blipFill>
        <p:spPr>
          <a:xfrm>
            <a:off x="2446800" y="1733000"/>
            <a:ext cx="9337898" cy="4416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d266dfbfb9_0_223"/>
          <p:cNvSpPr txBox="1"/>
          <p:nvPr/>
        </p:nvSpPr>
        <p:spPr>
          <a:xfrm>
            <a:off x="213307" y="256133"/>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Meet the Team</a:t>
            </a:r>
            <a:endParaRPr/>
          </a:p>
        </p:txBody>
      </p:sp>
      <p:grpSp>
        <p:nvGrpSpPr>
          <p:cNvPr id="90" name="Google Shape;90;g2d266dfbfb9_0_223"/>
          <p:cNvGrpSpPr/>
          <p:nvPr/>
        </p:nvGrpSpPr>
        <p:grpSpPr>
          <a:xfrm>
            <a:off x="8344924" y="2789988"/>
            <a:ext cx="3306820" cy="2426158"/>
            <a:chOff x="6676773" y="2618586"/>
            <a:chExt cx="2480177" cy="1819664"/>
          </a:xfrm>
        </p:grpSpPr>
        <p:sp>
          <p:nvSpPr>
            <p:cNvPr id="91" name="Google Shape;91;g2d266dfbfb9_0_223"/>
            <p:cNvSpPr/>
            <p:nvPr/>
          </p:nvSpPr>
          <p:spPr>
            <a:xfrm>
              <a:off x="6807650" y="3079475"/>
              <a:ext cx="2349300" cy="133500"/>
            </a:xfrm>
            <a:prstGeom prst="rect">
              <a:avLst/>
            </a:prstGeom>
            <a:solidFill>
              <a:srgbClr val="3B1CB9"/>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2" name="Google Shape;92;g2d266dfbfb9_0_223"/>
            <p:cNvGrpSpPr/>
            <p:nvPr/>
          </p:nvGrpSpPr>
          <p:grpSpPr>
            <a:xfrm>
              <a:off x="6676773" y="2618586"/>
              <a:ext cx="2253600" cy="1819664"/>
              <a:chOff x="6676773" y="2618586"/>
              <a:chExt cx="2253600" cy="1819664"/>
            </a:xfrm>
          </p:grpSpPr>
          <p:grpSp>
            <p:nvGrpSpPr>
              <p:cNvPr id="93" name="Google Shape;93;g2d266dfbfb9_0_223"/>
              <p:cNvGrpSpPr/>
              <p:nvPr/>
            </p:nvGrpSpPr>
            <p:grpSpPr>
              <a:xfrm rot="10800000">
                <a:off x="6760035" y="3079467"/>
                <a:ext cx="92400" cy="411825"/>
                <a:chOff x="2070100" y="2563700"/>
                <a:chExt cx="92400" cy="411825"/>
              </a:xfrm>
            </p:grpSpPr>
            <p:cxnSp>
              <p:nvCxnSpPr>
                <p:cNvPr id="94" name="Google Shape;94;g2d266dfbfb9_0_223"/>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95" name="Google Shape;95;g2d266dfbfb9_0_223"/>
                <p:cNvSpPr/>
                <p:nvPr/>
              </p:nvSpPr>
              <p:spPr>
                <a:xfrm>
                  <a:off x="2070100"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 name="Google Shape;96;g2d266dfbfb9_0_223"/>
              <p:cNvSpPr txBox="1"/>
              <p:nvPr/>
            </p:nvSpPr>
            <p:spPr>
              <a:xfrm>
                <a:off x="6760044" y="2618586"/>
                <a:ext cx="1090200" cy="3714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1600" b="1">
                    <a:solidFill>
                      <a:schemeClr val="dk1"/>
                    </a:solidFill>
                    <a:latin typeface="Roboto"/>
                    <a:ea typeface="Roboto"/>
                    <a:cs typeface="Roboto"/>
                    <a:sym typeface="Roboto"/>
                  </a:rPr>
                  <a:t>Muhammad Waqar Amin</a:t>
                </a:r>
                <a:endParaRPr sz="1600" b="1">
                  <a:latin typeface="Roboto"/>
                  <a:ea typeface="Roboto"/>
                  <a:cs typeface="Roboto"/>
                  <a:sym typeface="Roboto"/>
                </a:endParaRPr>
              </a:p>
            </p:txBody>
          </p:sp>
          <p:sp>
            <p:nvSpPr>
              <p:cNvPr id="97" name="Google Shape;97;g2d266dfbfb9_0_223"/>
              <p:cNvSpPr txBox="1"/>
              <p:nvPr/>
            </p:nvSpPr>
            <p:spPr>
              <a:xfrm>
                <a:off x="6676773" y="349445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100" b="1">
                    <a:latin typeface="Roboto"/>
                    <a:ea typeface="Roboto"/>
                    <a:cs typeface="Roboto"/>
                    <a:sym typeface="Roboto"/>
                  </a:rPr>
                  <a:t>B.S. Physics, Senior Researcher</a:t>
                </a:r>
                <a:endParaRPr sz="1100" b="1">
                  <a:latin typeface="Roboto"/>
                  <a:ea typeface="Roboto"/>
                  <a:cs typeface="Roboto"/>
                  <a:sym typeface="Roboto"/>
                </a:endParaRPr>
              </a:p>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0"/>
                  </a:spcBef>
                  <a:spcAft>
                    <a:spcPts val="2100"/>
                  </a:spcAft>
                  <a:buNone/>
                </a:pPr>
                <a:r>
                  <a:rPr lang="en-US" sz="1100">
                    <a:latin typeface="Roboto"/>
                    <a:ea typeface="Roboto"/>
                    <a:cs typeface="Roboto"/>
                    <a:sym typeface="Roboto"/>
                  </a:rPr>
                  <a:t>Interested in developing novel quantum hardware for quantum information processing.</a:t>
                </a:r>
                <a:endParaRPr sz="1100" b="1">
                  <a:latin typeface="Roboto"/>
                  <a:ea typeface="Roboto"/>
                  <a:cs typeface="Roboto"/>
                  <a:sym typeface="Roboto"/>
                </a:endParaRPr>
              </a:p>
            </p:txBody>
          </p:sp>
        </p:grpSp>
      </p:grpSp>
      <p:grpSp>
        <p:nvGrpSpPr>
          <p:cNvPr id="98" name="Google Shape;98;g2d266dfbfb9_0_223"/>
          <p:cNvGrpSpPr/>
          <p:nvPr/>
        </p:nvGrpSpPr>
        <p:grpSpPr>
          <a:xfrm>
            <a:off x="540251" y="1623225"/>
            <a:ext cx="3079126" cy="2453013"/>
            <a:chOff x="823121" y="1743493"/>
            <a:chExt cx="2309402" cy="1839805"/>
          </a:xfrm>
        </p:grpSpPr>
        <p:sp>
          <p:nvSpPr>
            <p:cNvPr id="99" name="Google Shape;99;g2d266dfbfb9_0_223"/>
            <p:cNvSpPr/>
            <p:nvPr/>
          </p:nvSpPr>
          <p:spPr>
            <a:xfrm>
              <a:off x="932600" y="3079475"/>
              <a:ext cx="1958400" cy="133500"/>
            </a:xfrm>
            <a:prstGeom prst="rect">
              <a:avLst/>
            </a:prstGeom>
            <a:solidFill>
              <a:srgbClr val="A64D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 name="Google Shape;100;g2d266dfbfb9_0_223"/>
            <p:cNvGrpSpPr/>
            <p:nvPr/>
          </p:nvGrpSpPr>
          <p:grpSpPr>
            <a:xfrm>
              <a:off x="823121" y="1743493"/>
              <a:ext cx="2309402" cy="1839805"/>
              <a:chOff x="823121" y="1743493"/>
              <a:chExt cx="2309402" cy="1839805"/>
            </a:xfrm>
          </p:grpSpPr>
          <p:sp>
            <p:nvSpPr>
              <p:cNvPr id="101" name="Google Shape;101;g2d266dfbfb9_0_223"/>
              <p:cNvSpPr txBox="1"/>
              <p:nvPr/>
            </p:nvSpPr>
            <p:spPr>
              <a:xfrm>
                <a:off x="823121" y="3211898"/>
                <a:ext cx="7671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r>
                  <a:rPr lang="en-US" sz="1600" b="1">
                    <a:solidFill>
                      <a:schemeClr val="dk1"/>
                    </a:solidFill>
                    <a:latin typeface="Roboto"/>
                    <a:ea typeface="Roboto"/>
                    <a:cs typeface="Roboto"/>
                    <a:sym typeface="Roboto"/>
                  </a:rPr>
                  <a:t>Nikhil Londhe</a:t>
                </a:r>
                <a:endParaRPr sz="1600" b="1">
                  <a:solidFill>
                    <a:schemeClr val="dk1"/>
                  </a:solidFill>
                  <a:latin typeface="Roboto"/>
                  <a:ea typeface="Roboto"/>
                  <a:cs typeface="Roboto"/>
                  <a:sym typeface="Roboto"/>
                </a:endParaRPr>
              </a:p>
            </p:txBody>
          </p:sp>
          <p:grpSp>
            <p:nvGrpSpPr>
              <p:cNvPr id="102" name="Google Shape;102;g2d266dfbfb9_0_223"/>
              <p:cNvGrpSpPr/>
              <p:nvPr/>
            </p:nvGrpSpPr>
            <p:grpSpPr>
              <a:xfrm>
                <a:off x="881025" y="2800065"/>
                <a:ext cx="92400" cy="411825"/>
                <a:chOff x="845575" y="2563700"/>
                <a:chExt cx="92400" cy="411825"/>
              </a:xfrm>
            </p:grpSpPr>
            <p:cxnSp>
              <p:nvCxnSpPr>
                <p:cNvPr id="103" name="Google Shape;103;g2d266dfbfb9_0_223"/>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04" name="Google Shape;104;g2d266dfbfb9_0_223"/>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5" name="Google Shape;105;g2d266dfbfb9_0_223"/>
              <p:cNvSpPr txBox="1"/>
              <p:nvPr/>
            </p:nvSpPr>
            <p:spPr>
              <a:xfrm>
                <a:off x="937423" y="1743493"/>
                <a:ext cx="21951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100" b="1">
                    <a:latin typeface="Roboto"/>
                    <a:ea typeface="Roboto"/>
                    <a:cs typeface="Roboto"/>
                    <a:sym typeface="Roboto"/>
                  </a:rPr>
                  <a:t>M.Sc. Physics</a:t>
                </a:r>
                <a:endParaRPr sz="1100" b="1">
                  <a:latin typeface="Roboto"/>
                  <a:ea typeface="Roboto"/>
                  <a:cs typeface="Roboto"/>
                  <a:sym typeface="Roboto"/>
                </a:endParaRPr>
              </a:p>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0"/>
                  </a:spcBef>
                  <a:spcAft>
                    <a:spcPts val="2100"/>
                  </a:spcAft>
                  <a:buNone/>
                </a:pPr>
                <a:r>
                  <a:rPr lang="en-US" sz="1100">
                    <a:latin typeface="Roboto"/>
                    <a:ea typeface="Roboto"/>
                    <a:cs typeface="Roboto"/>
                    <a:sym typeface="Roboto"/>
                  </a:rPr>
                  <a:t>My research interests center on Quantum Learning Theory and its applications in Quantum Machine Learning, especially interested in the role of quantum feature maps in developing efficient quantum kernel algorithms.</a:t>
                </a:r>
                <a:endParaRPr sz="1100" b="1">
                  <a:latin typeface="Roboto"/>
                  <a:ea typeface="Roboto"/>
                  <a:cs typeface="Roboto"/>
                  <a:sym typeface="Roboto"/>
                </a:endParaRPr>
              </a:p>
            </p:txBody>
          </p:sp>
        </p:grpSp>
      </p:grpSp>
      <p:grpSp>
        <p:nvGrpSpPr>
          <p:cNvPr id="106" name="Google Shape;106;g2d266dfbfb9_0_223"/>
          <p:cNvGrpSpPr/>
          <p:nvPr/>
        </p:nvGrpSpPr>
        <p:grpSpPr>
          <a:xfrm>
            <a:off x="3140491" y="2661400"/>
            <a:ext cx="3004725" cy="2554745"/>
            <a:chOff x="2773350" y="2522143"/>
            <a:chExt cx="2253600" cy="1916107"/>
          </a:xfrm>
        </p:grpSpPr>
        <p:sp>
          <p:nvSpPr>
            <p:cNvPr id="107" name="Google Shape;107;g2d266dfbfb9_0_223"/>
            <p:cNvSpPr/>
            <p:nvPr/>
          </p:nvSpPr>
          <p:spPr>
            <a:xfrm>
              <a:off x="2890952" y="3079475"/>
              <a:ext cx="1958400" cy="133500"/>
            </a:xfrm>
            <a:prstGeom prst="rect">
              <a:avLst/>
            </a:prstGeom>
            <a:solidFill>
              <a:srgbClr val="9F2992"/>
            </a:solidFill>
            <a:ln w="9525" cap="flat" cmpd="sng">
              <a:solidFill>
                <a:srgbClr val="9F299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 name="Google Shape;108;g2d266dfbfb9_0_223"/>
            <p:cNvGrpSpPr/>
            <p:nvPr/>
          </p:nvGrpSpPr>
          <p:grpSpPr>
            <a:xfrm>
              <a:off x="2773350" y="2522143"/>
              <a:ext cx="2253600" cy="1916107"/>
              <a:chOff x="2773350" y="2522143"/>
              <a:chExt cx="2253600" cy="1916107"/>
            </a:xfrm>
          </p:grpSpPr>
          <p:sp>
            <p:nvSpPr>
              <p:cNvPr id="109" name="Google Shape;109;g2d266dfbfb9_0_223"/>
              <p:cNvSpPr txBox="1"/>
              <p:nvPr/>
            </p:nvSpPr>
            <p:spPr>
              <a:xfrm>
                <a:off x="2773355" y="2522143"/>
                <a:ext cx="9759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r>
                  <a:rPr lang="en-US" sz="1600" b="1">
                    <a:latin typeface="Roboto"/>
                    <a:ea typeface="Roboto"/>
                    <a:cs typeface="Roboto"/>
                    <a:sym typeface="Roboto"/>
                  </a:rPr>
                  <a:t>Katie Harrison</a:t>
                </a:r>
                <a:endParaRPr sz="1600" b="1">
                  <a:latin typeface="Roboto"/>
                  <a:ea typeface="Roboto"/>
                  <a:cs typeface="Roboto"/>
                  <a:sym typeface="Roboto"/>
                </a:endParaRPr>
              </a:p>
            </p:txBody>
          </p:sp>
          <p:grpSp>
            <p:nvGrpSpPr>
              <p:cNvPr id="110" name="Google Shape;110;g2d266dfbfb9_0_223"/>
              <p:cNvGrpSpPr/>
              <p:nvPr/>
            </p:nvGrpSpPr>
            <p:grpSpPr>
              <a:xfrm rot="10800000">
                <a:off x="2849073" y="3079467"/>
                <a:ext cx="92400" cy="411825"/>
                <a:chOff x="2070100" y="2563700"/>
                <a:chExt cx="92400" cy="411825"/>
              </a:xfrm>
            </p:grpSpPr>
            <p:cxnSp>
              <p:nvCxnSpPr>
                <p:cNvPr id="111" name="Google Shape;111;g2d266dfbfb9_0_223"/>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12" name="Google Shape;112;g2d266dfbfb9_0_223"/>
                <p:cNvSpPr/>
                <p:nvPr/>
              </p:nvSpPr>
              <p:spPr>
                <a:xfrm>
                  <a:off x="2070100"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 name="Google Shape;113;g2d266dfbfb9_0_223"/>
              <p:cNvSpPr txBox="1"/>
              <p:nvPr/>
            </p:nvSpPr>
            <p:spPr>
              <a:xfrm>
                <a:off x="2773350" y="3494450"/>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100" b="1">
                    <a:latin typeface="Roboto"/>
                    <a:ea typeface="Roboto"/>
                    <a:cs typeface="Roboto"/>
                    <a:sym typeface="Roboto"/>
                  </a:rPr>
                  <a:t>B.S. Physics, Quantum Program Admin</a:t>
                </a:r>
                <a:endParaRPr sz="1100" b="1">
                  <a:latin typeface="Roboto"/>
                  <a:ea typeface="Roboto"/>
                  <a:cs typeface="Roboto"/>
                  <a:sym typeface="Roboto"/>
                </a:endParaRPr>
              </a:p>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0"/>
                  </a:spcBef>
                  <a:spcAft>
                    <a:spcPts val="2100"/>
                  </a:spcAft>
                  <a:buNone/>
                </a:pPr>
                <a:r>
                  <a:rPr lang="en-US" sz="1100">
                    <a:latin typeface="Roboto"/>
                    <a:ea typeface="Roboto"/>
                    <a:cs typeface="Roboto"/>
                    <a:sym typeface="Roboto"/>
                  </a:rPr>
                  <a:t>Interested in quantum algorithms, specifically in graph theory and combinatorial optimization. </a:t>
                </a:r>
                <a:r>
                  <a:rPr lang="en-US" sz="1100">
                    <a:solidFill>
                      <a:srgbClr val="0D0D0D"/>
                    </a:solidFill>
                    <a:highlight>
                      <a:srgbClr val="FFFFFF"/>
                    </a:highlight>
                    <a:latin typeface="Roboto"/>
                    <a:ea typeface="Roboto"/>
                    <a:cs typeface="Roboto"/>
                    <a:sym typeface="Roboto"/>
                  </a:rPr>
                  <a:t>Currently works at the Chicago Quantum Exchange, pursuing personal research interests alongside professional development.</a:t>
                </a:r>
                <a:endParaRPr sz="1100">
                  <a:latin typeface="Roboto"/>
                  <a:ea typeface="Roboto"/>
                  <a:cs typeface="Roboto"/>
                  <a:sym typeface="Roboto"/>
                </a:endParaRPr>
              </a:p>
            </p:txBody>
          </p:sp>
        </p:grpSp>
      </p:grpSp>
      <p:grpSp>
        <p:nvGrpSpPr>
          <p:cNvPr id="114" name="Google Shape;114;g2d266dfbfb9_0_223"/>
          <p:cNvGrpSpPr/>
          <p:nvPr/>
        </p:nvGrpSpPr>
        <p:grpSpPr>
          <a:xfrm>
            <a:off x="5739754" y="1714119"/>
            <a:ext cx="3186376" cy="2363580"/>
            <a:chOff x="4713059" y="1811655"/>
            <a:chExt cx="2389841" cy="1772729"/>
          </a:xfrm>
        </p:grpSpPr>
        <p:sp>
          <p:nvSpPr>
            <p:cNvPr id="115" name="Google Shape;115;g2d266dfbfb9_0_223"/>
            <p:cNvSpPr/>
            <p:nvPr/>
          </p:nvSpPr>
          <p:spPr>
            <a:xfrm>
              <a:off x="4849302" y="3079475"/>
              <a:ext cx="1958400" cy="133500"/>
            </a:xfrm>
            <a:prstGeom prst="rect">
              <a:avLst/>
            </a:prstGeom>
            <a:solidFill>
              <a:srgbClr val="4779D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 name="Google Shape;116;g2d266dfbfb9_0_223"/>
            <p:cNvGrpSpPr/>
            <p:nvPr/>
          </p:nvGrpSpPr>
          <p:grpSpPr>
            <a:xfrm>
              <a:off x="4713059" y="1811655"/>
              <a:ext cx="2389841" cy="1772729"/>
              <a:chOff x="4713059" y="1811655"/>
              <a:chExt cx="2389841" cy="1772729"/>
            </a:xfrm>
          </p:grpSpPr>
          <p:grpSp>
            <p:nvGrpSpPr>
              <p:cNvPr id="117" name="Google Shape;117;g2d266dfbfb9_0_223"/>
              <p:cNvGrpSpPr/>
              <p:nvPr/>
            </p:nvGrpSpPr>
            <p:grpSpPr>
              <a:xfrm>
                <a:off x="4808316" y="2800065"/>
                <a:ext cx="92400" cy="411825"/>
                <a:chOff x="845575" y="2563700"/>
                <a:chExt cx="92400" cy="411825"/>
              </a:xfrm>
            </p:grpSpPr>
            <p:cxnSp>
              <p:nvCxnSpPr>
                <p:cNvPr id="118" name="Google Shape;118;g2d266dfbfb9_0_223"/>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19" name="Google Shape;119;g2d266dfbfb9_0_223"/>
                <p:cNvSpPr/>
                <p:nvPr/>
              </p:nvSpPr>
              <p:spPr>
                <a:xfrm>
                  <a:off x="845575" y="2563700"/>
                  <a:ext cx="92400" cy="924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0" name="Google Shape;120;g2d266dfbfb9_0_223"/>
              <p:cNvSpPr txBox="1"/>
              <p:nvPr/>
            </p:nvSpPr>
            <p:spPr>
              <a:xfrm>
                <a:off x="4713059" y="3212984"/>
                <a:ext cx="692700" cy="371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2100"/>
                  </a:spcAft>
                  <a:buNone/>
                </a:pPr>
                <a:r>
                  <a:rPr lang="en-US" sz="1600" b="1">
                    <a:latin typeface="Roboto"/>
                    <a:ea typeface="Roboto"/>
                    <a:cs typeface="Roboto"/>
                    <a:sym typeface="Roboto"/>
                  </a:rPr>
                  <a:t>Sarah Dweik</a:t>
                </a:r>
                <a:endParaRPr sz="1600" b="1">
                  <a:latin typeface="Roboto"/>
                  <a:ea typeface="Roboto"/>
                  <a:cs typeface="Roboto"/>
                  <a:sym typeface="Roboto"/>
                </a:endParaRPr>
              </a:p>
            </p:txBody>
          </p:sp>
          <p:sp>
            <p:nvSpPr>
              <p:cNvPr id="121" name="Google Shape;121;g2d266dfbfb9_0_223"/>
              <p:cNvSpPr txBox="1"/>
              <p:nvPr/>
            </p:nvSpPr>
            <p:spPr>
              <a:xfrm>
                <a:off x="4849300" y="1811655"/>
                <a:ext cx="2253600" cy="9438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1100" b="1">
                    <a:latin typeface="Roboto"/>
                    <a:ea typeface="Roboto"/>
                    <a:cs typeface="Roboto"/>
                    <a:sym typeface="Roboto"/>
                  </a:rPr>
                  <a:t>B.S. Physics</a:t>
                </a:r>
                <a:endParaRPr sz="1100" b="1">
                  <a:latin typeface="Roboto"/>
                  <a:ea typeface="Roboto"/>
                  <a:cs typeface="Roboto"/>
                  <a:sym typeface="Roboto"/>
                </a:endParaRPr>
              </a:p>
              <a:p>
                <a:pPr marL="0" lvl="0" indent="0" algn="l" rtl="0">
                  <a:spcBef>
                    <a:spcPts val="0"/>
                  </a:spcBef>
                  <a:spcAft>
                    <a:spcPts val="0"/>
                  </a:spcAft>
                  <a:buNone/>
                </a:pPr>
                <a:endParaRPr sz="1100" b="1">
                  <a:latin typeface="Roboto"/>
                  <a:ea typeface="Roboto"/>
                  <a:cs typeface="Roboto"/>
                  <a:sym typeface="Roboto"/>
                </a:endParaRPr>
              </a:p>
              <a:p>
                <a:pPr marL="0" lvl="0" indent="0" algn="l" rtl="0">
                  <a:spcBef>
                    <a:spcPts val="0"/>
                  </a:spcBef>
                  <a:spcAft>
                    <a:spcPts val="2100"/>
                  </a:spcAft>
                  <a:buNone/>
                </a:pPr>
                <a:r>
                  <a:rPr lang="en-US" sz="1100">
                    <a:latin typeface="Roboto"/>
                    <a:ea typeface="Roboto"/>
                    <a:cs typeface="Roboto"/>
                    <a:sym typeface="Roboto"/>
                  </a:rPr>
                  <a:t>I am interested in identifying optimal manufacturing methods and materials to overcome hardware limitations and errors in quantum computers, while also developing algorithms to compensate for these hardware constraints( surface code).</a:t>
                </a:r>
                <a:endParaRPr sz="1100">
                  <a:latin typeface="Roboto"/>
                  <a:ea typeface="Roboto"/>
                  <a:cs typeface="Roboto"/>
                  <a:sym typeface="Roboto"/>
                </a:endParaRPr>
              </a:p>
            </p:txBody>
          </p:sp>
        </p:grpSp>
      </p:grpSp>
      <p:pic>
        <p:nvPicPr>
          <p:cNvPr id="122" name="Google Shape;122;g2d266dfbfb9_0_223" descr="&#10;"/>
          <p:cNvPicPr preferRelativeResize="0"/>
          <p:nvPr/>
        </p:nvPicPr>
        <p:blipFill rotWithShape="1">
          <a:blip r:embed="rId3">
            <a:alphaModFix/>
          </a:blip>
          <a:srcRect t="10932" b="27683"/>
          <a:stretch/>
        </p:blipFill>
        <p:spPr>
          <a:xfrm>
            <a:off x="4088736" y="1775630"/>
            <a:ext cx="1499100" cy="1521000"/>
          </a:xfrm>
          <a:prstGeom prst="ellipse">
            <a:avLst/>
          </a:prstGeom>
          <a:noFill/>
          <a:ln>
            <a:noFill/>
          </a:ln>
        </p:spPr>
      </p:pic>
      <p:pic>
        <p:nvPicPr>
          <p:cNvPr id="123" name="Google Shape;123;g2d266dfbfb9_0_223" descr="A person in a white shirt&#10;&#10;Description automatically generated"/>
          <p:cNvPicPr preferRelativeResize="0"/>
          <p:nvPr/>
        </p:nvPicPr>
        <p:blipFill rotWithShape="1">
          <a:blip r:embed="rId4">
            <a:alphaModFix/>
          </a:blip>
          <a:srcRect/>
          <a:stretch/>
        </p:blipFill>
        <p:spPr>
          <a:xfrm>
            <a:off x="9801224" y="1714124"/>
            <a:ext cx="1715100" cy="1644000"/>
          </a:xfrm>
          <a:prstGeom prst="ellipse">
            <a:avLst/>
          </a:prstGeom>
          <a:noFill/>
          <a:ln>
            <a:noFill/>
          </a:ln>
        </p:spPr>
      </p:pic>
      <p:pic>
        <p:nvPicPr>
          <p:cNvPr id="124" name="Google Shape;124;g2d266dfbfb9_0_223"/>
          <p:cNvPicPr preferRelativeResize="0"/>
          <p:nvPr/>
        </p:nvPicPr>
        <p:blipFill rotWithShape="1">
          <a:blip r:embed="rId5">
            <a:alphaModFix/>
          </a:blip>
          <a:srcRect/>
          <a:stretch/>
        </p:blipFill>
        <p:spPr>
          <a:xfrm>
            <a:off x="6448051" y="3885930"/>
            <a:ext cx="1715100" cy="1655100"/>
          </a:xfrm>
          <a:prstGeom prst="ellipse">
            <a:avLst/>
          </a:prstGeom>
          <a:gradFill>
            <a:gsLst>
              <a:gs pos="0">
                <a:srgbClr val="828FDB"/>
              </a:gs>
              <a:gs pos="74000">
                <a:srgbClr val="72C4E9"/>
              </a:gs>
              <a:gs pos="83000">
                <a:srgbClr val="72C4E9"/>
              </a:gs>
              <a:gs pos="100000">
                <a:srgbClr val="A1D6F0"/>
              </a:gs>
            </a:gsLst>
            <a:lin ang="5400012" scaled="0"/>
          </a:gradFill>
          <a:ln>
            <a:noFill/>
          </a:ln>
        </p:spPr>
      </p:pic>
      <p:pic>
        <p:nvPicPr>
          <p:cNvPr id="125" name="Google Shape;125;g2d266dfbfb9_0_223"/>
          <p:cNvPicPr preferRelativeResize="0"/>
          <p:nvPr/>
        </p:nvPicPr>
        <p:blipFill rotWithShape="1">
          <a:blip r:embed="rId6">
            <a:alphaModFix/>
          </a:blip>
          <a:srcRect/>
          <a:stretch/>
        </p:blipFill>
        <p:spPr>
          <a:xfrm>
            <a:off x="1356430" y="3953430"/>
            <a:ext cx="1715100" cy="1587600"/>
          </a:xfrm>
          <a:prstGeom prst="ellipse">
            <a:avLst/>
          </a:prstGeom>
          <a:noFill/>
          <a:ln>
            <a:noFill/>
          </a:ln>
        </p:spPr>
      </p:pic>
      <p:sp>
        <p:nvSpPr>
          <p:cNvPr id="126" name="Google Shape;126;g2d266dfbfb9_0_2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44"/>
        <p:cNvGrpSpPr/>
        <p:nvPr/>
      </p:nvGrpSpPr>
      <p:grpSpPr>
        <a:xfrm>
          <a:off x="0" y="0"/>
          <a:ext cx="0" cy="0"/>
          <a:chOff x="0" y="0"/>
          <a:chExt cx="0" cy="0"/>
        </a:xfrm>
      </p:grpSpPr>
      <p:sp>
        <p:nvSpPr>
          <p:cNvPr id="345" name="Google Shape;345;g2d9e93a9d54_0_20"/>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a:solidFill>
                  <a:srgbClr val="4779DA"/>
                </a:solidFill>
                <a:latin typeface="Gill Sans"/>
                <a:ea typeface="Gill Sans"/>
                <a:cs typeface="Gill Sans"/>
                <a:sym typeface="Gill Sans"/>
              </a:rPr>
              <a:t>Resource Estimation for varying input sizes</a:t>
            </a:r>
            <a:endParaRPr/>
          </a:p>
        </p:txBody>
      </p:sp>
      <p:sp>
        <p:nvSpPr>
          <p:cNvPr id="346" name="Google Shape;346;g2d9e93a9d54_0_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a:p>
        </p:txBody>
      </p:sp>
      <p:pic>
        <p:nvPicPr>
          <p:cNvPr id="347" name="Google Shape;347;g2d9e93a9d54_0_20"/>
          <p:cNvPicPr preferRelativeResize="0"/>
          <p:nvPr/>
        </p:nvPicPr>
        <p:blipFill>
          <a:blip r:embed="rId3">
            <a:alphaModFix/>
          </a:blip>
          <a:stretch>
            <a:fillRect/>
          </a:stretch>
        </p:blipFill>
        <p:spPr>
          <a:xfrm>
            <a:off x="2313400" y="1740850"/>
            <a:ext cx="9073499" cy="4508875"/>
          </a:xfrm>
          <a:prstGeom prst="rect">
            <a:avLst/>
          </a:prstGeom>
          <a:noFill/>
          <a:ln>
            <a:noFill/>
          </a:ln>
        </p:spPr>
      </p:pic>
      <p:sp>
        <p:nvSpPr>
          <p:cNvPr id="348" name="Google Shape;348;g2d9e93a9d54_0_20"/>
          <p:cNvSpPr txBox="1"/>
          <p:nvPr/>
        </p:nvSpPr>
        <p:spPr>
          <a:xfrm>
            <a:off x="115475" y="2171000"/>
            <a:ext cx="2585100" cy="2403300"/>
          </a:xfrm>
          <a:prstGeom prst="rect">
            <a:avLst/>
          </a:prstGeom>
          <a:noFill/>
          <a:ln>
            <a:noFill/>
          </a:ln>
        </p:spPr>
        <p:txBody>
          <a:bodyPr spcFirstLastPara="1" wrap="square" lIns="91425" tIns="45700" rIns="91425" bIns="45700" anchor="t" anchorCtr="0">
            <a:spAutoFit/>
          </a:bodyPr>
          <a:lstStyle/>
          <a:p>
            <a:pPr marL="457200" lvl="0" indent="-304800" algn="l" rtl="0">
              <a:lnSpc>
                <a:spcPct val="134482"/>
              </a:lnSpc>
              <a:spcBef>
                <a:spcPts val="1000"/>
              </a:spcBef>
              <a:spcAft>
                <a:spcPts val="0"/>
              </a:spcAft>
              <a:buClr>
                <a:schemeClr val="dk1"/>
              </a:buClr>
              <a:buSzPts val="1200"/>
              <a:buChar char="●"/>
            </a:pPr>
            <a:r>
              <a:rPr lang="en-US" sz="1200">
                <a:solidFill>
                  <a:schemeClr val="dk1"/>
                </a:solidFill>
              </a:rPr>
              <a:t>‘qubit_gate_ns_e4’</a:t>
            </a:r>
            <a:endParaRPr sz="1200">
              <a:solidFill>
                <a:srgbClr val="F1FA8C"/>
              </a:solidFill>
              <a:highlight>
                <a:srgbClr val="282A36"/>
              </a:highlight>
            </a:endParaRPr>
          </a:p>
          <a:p>
            <a:pPr marL="457200" lvl="0" indent="-304800" algn="l" rtl="0">
              <a:spcBef>
                <a:spcPts val="1000"/>
              </a:spcBef>
              <a:spcAft>
                <a:spcPts val="0"/>
              </a:spcAft>
              <a:buClr>
                <a:schemeClr val="dk1"/>
              </a:buClr>
              <a:buSzPts val="1200"/>
              <a:buChar char="●"/>
            </a:pPr>
            <a:r>
              <a:rPr lang="en-US" sz="1200">
                <a:solidFill>
                  <a:schemeClr val="dk1"/>
                </a:solidFill>
              </a:rPr>
              <a:t>Gate-based </a:t>
            </a:r>
            <a:endParaRPr sz="1200">
              <a:solidFill>
                <a:schemeClr val="dk1"/>
              </a:solidFill>
            </a:endParaRPr>
          </a:p>
          <a:p>
            <a:pPr marL="457200" lvl="0" indent="-304800" algn="l" rtl="0">
              <a:spcBef>
                <a:spcPts val="1000"/>
              </a:spcBef>
              <a:spcAft>
                <a:spcPts val="0"/>
              </a:spcAft>
              <a:buClr>
                <a:schemeClr val="dk1"/>
              </a:buClr>
              <a:buSzPts val="1200"/>
              <a:buChar char="●"/>
            </a:pPr>
            <a:r>
              <a:rPr lang="en-US" sz="1200">
                <a:solidFill>
                  <a:schemeClr val="dk1"/>
                </a:solidFill>
              </a:rPr>
              <a:t>Spin Qubits or Superconducting Qubits</a:t>
            </a:r>
            <a:endParaRPr sz="1200">
              <a:solidFill>
                <a:schemeClr val="dk1"/>
              </a:solidFill>
            </a:endParaRPr>
          </a:p>
          <a:p>
            <a:pPr marL="457200" lvl="0" indent="-304800" algn="l" rtl="0">
              <a:spcBef>
                <a:spcPts val="1000"/>
              </a:spcBef>
              <a:spcAft>
                <a:spcPts val="0"/>
              </a:spcAft>
              <a:buClr>
                <a:srgbClr val="231F20"/>
              </a:buClr>
              <a:buSzPts val="1200"/>
              <a:buChar char="●"/>
            </a:pPr>
            <a:r>
              <a:rPr lang="en-US" sz="1200">
                <a:solidFill>
                  <a:srgbClr val="231F20"/>
                </a:solidFill>
              </a:rPr>
              <a:t>QECC: Surface Code  </a:t>
            </a:r>
            <a:endParaRPr sz="1200">
              <a:solidFill>
                <a:schemeClr val="dk1"/>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Error Budget: 0.1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Layers: 1</a:t>
            </a:r>
            <a:endParaRPr sz="1200">
              <a:solidFill>
                <a:srgbClr val="231F20"/>
              </a:solidFill>
            </a:endParaRPr>
          </a:p>
          <a:p>
            <a:pPr marL="457200" marR="0" lvl="0" indent="-304800" algn="l" rtl="0">
              <a:lnSpc>
                <a:spcPct val="100000"/>
              </a:lnSpc>
              <a:spcBef>
                <a:spcPts val="1000"/>
              </a:spcBef>
              <a:spcAft>
                <a:spcPts val="0"/>
              </a:spcAft>
              <a:buClr>
                <a:srgbClr val="231F20"/>
              </a:buClr>
              <a:buSzPts val="1200"/>
              <a:buChar char="●"/>
            </a:pPr>
            <a:r>
              <a:rPr lang="en-US" sz="1200">
                <a:solidFill>
                  <a:srgbClr val="231F20"/>
                </a:solidFill>
              </a:rPr>
              <a:t>Max Duration: 3 s</a:t>
            </a:r>
            <a:endParaRPr sz="1200">
              <a:solidFill>
                <a:srgbClr val="231F2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30"/>
        <p:cNvGrpSpPr/>
        <p:nvPr/>
      </p:nvGrpSpPr>
      <p:grpSpPr>
        <a:xfrm>
          <a:off x="0" y="0"/>
          <a:ext cx="0" cy="0"/>
          <a:chOff x="0" y="0"/>
          <a:chExt cx="0" cy="0"/>
        </a:xfrm>
      </p:grpSpPr>
      <p:sp>
        <p:nvSpPr>
          <p:cNvPr id="131" name="Google Shape;131;p6"/>
          <p:cNvSpPr txBox="1"/>
          <p:nvPr/>
        </p:nvSpPr>
        <p:spPr>
          <a:xfrm>
            <a:off x="268942" y="201705"/>
            <a:ext cx="11553227" cy="79337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200" i="0" u="none" strike="noStrike" cap="none">
                <a:solidFill>
                  <a:srgbClr val="4779DA"/>
                </a:solidFill>
                <a:latin typeface="Gill Sans"/>
                <a:ea typeface="Gill Sans"/>
                <a:cs typeface="Gill Sans"/>
                <a:sym typeface="Gill Sans"/>
              </a:rPr>
              <a:t>Presentation Agenda</a:t>
            </a:r>
            <a:endParaRPr sz="3200" i="0" u="none" strike="noStrike" cap="none">
              <a:solidFill>
                <a:srgbClr val="4779DA"/>
              </a:solidFill>
              <a:latin typeface="Gill Sans"/>
              <a:ea typeface="Gill Sans"/>
              <a:cs typeface="Gill Sans"/>
              <a:sym typeface="Gill Sans"/>
            </a:endParaRPr>
          </a:p>
        </p:txBody>
      </p:sp>
      <p:sp>
        <p:nvSpPr>
          <p:cNvPr id="132" name="Google Shape;132;p6"/>
          <p:cNvSpPr txBox="1"/>
          <p:nvPr/>
        </p:nvSpPr>
        <p:spPr>
          <a:xfrm>
            <a:off x="285768" y="793376"/>
            <a:ext cx="11620464" cy="40341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400"/>
              <a:buFont typeface="Arial"/>
              <a:buNone/>
            </a:pPr>
            <a:r>
              <a:rPr lang="en-US" sz="1400" b="0" i="0" u="none" strike="noStrike" cap="none">
                <a:solidFill>
                  <a:srgbClr val="EA31FF"/>
                </a:solidFill>
                <a:latin typeface="Arial"/>
                <a:ea typeface="Arial"/>
                <a:cs typeface="Arial"/>
                <a:sym typeface="Arial"/>
              </a:rPr>
              <a:t>Our goal is to provide reasonable motivation and background on what QAOA is, how it works, and </a:t>
            </a:r>
            <a:r>
              <a:rPr lang="en-US">
                <a:solidFill>
                  <a:srgbClr val="EA31FF"/>
                </a:solidFill>
              </a:rPr>
              <a:t>provide based on Microsoft’s resource estimator, quantum parameter values for the best results</a:t>
            </a:r>
            <a:endParaRPr/>
          </a:p>
          <a:p>
            <a:pPr marL="0" marR="0" lvl="0" indent="0" algn="l" rtl="0">
              <a:lnSpc>
                <a:spcPct val="90000"/>
              </a:lnSpc>
              <a:spcBef>
                <a:spcPts val="1000"/>
              </a:spcBef>
              <a:spcAft>
                <a:spcPts val="0"/>
              </a:spcAft>
              <a:buClr>
                <a:srgbClr val="000000"/>
              </a:buClr>
              <a:buSzPts val="1400"/>
              <a:buFont typeface="Arial"/>
              <a:buNone/>
            </a:pPr>
            <a:endParaRPr sz="1400" b="1" i="0" u="none" strike="noStrike" cap="none">
              <a:solidFill>
                <a:srgbClr val="EA31FF"/>
              </a:solidFill>
              <a:latin typeface="Arial"/>
              <a:ea typeface="Arial"/>
              <a:cs typeface="Arial"/>
              <a:sym typeface="Arial"/>
            </a:endParaRPr>
          </a:p>
        </p:txBody>
      </p:sp>
      <p:sp>
        <p:nvSpPr>
          <p:cNvPr id="133" name="Google Shape;133;p6"/>
          <p:cNvSpPr txBox="1"/>
          <p:nvPr/>
        </p:nvSpPr>
        <p:spPr>
          <a:xfrm>
            <a:off x="285775" y="1768876"/>
            <a:ext cx="10491000" cy="3109200"/>
          </a:xfrm>
          <a:prstGeom prst="rect">
            <a:avLst/>
          </a:prstGeom>
          <a:noFill/>
          <a:ln>
            <a:noFill/>
          </a:ln>
        </p:spPr>
        <p:txBody>
          <a:bodyPr spcFirstLastPara="1" wrap="square" lIns="91425" tIns="45700" rIns="91425" bIns="45700" anchor="t" anchorCtr="0">
            <a:spAutoFit/>
          </a:bodyPr>
          <a:lstStyle/>
          <a:p>
            <a:pPr marL="800100" marR="0" lvl="0" indent="-520700" algn="l" rtl="0">
              <a:lnSpc>
                <a:spcPct val="150000"/>
              </a:lnSpc>
              <a:spcBef>
                <a:spcPts val="0"/>
              </a:spcBef>
              <a:spcAft>
                <a:spcPts val="0"/>
              </a:spcAft>
              <a:buClr>
                <a:srgbClr val="000000"/>
              </a:buClr>
              <a:buSzPts val="2800"/>
              <a:buFont typeface="Arial"/>
              <a:buChar char="•"/>
            </a:pPr>
            <a:r>
              <a:rPr lang="en-US" sz="2800">
                <a:solidFill>
                  <a:srgbClr val="A64D75"/>
                </a:solidFill>
              </a:rPr>
              <a:t>Project Selection</a:t>
            </a:r>
            <a:endParaRPr sz="2800"/>
          </a:p>
          <a:p>
            <a:pPr marL="800100" marR="0" lvl="0" indent="-520700" algn="l" rtl="0">
              <a:lnSpc>
                <a:spcPct val="150000"/>
              </a:lnSpc>
              <a:spcBef>
                <a:spcPts val="0"/>
              </a:spcBef>
              <a:spcAft>
                <a:spcPts val="0"/>
              </a:spcAft>
              <a:buClr>
                <a:srgbClr val="000000"/>
              </a:buClr>
              <a:buSzPts val="2800"/>
              <a:buFont typeface="Arial"/>
              <a:buChar char="•"/>
            </a:pPr>
            <a:r>
              <a:rPr lang="en-US" sz="2800" b="0" i="0" u="none" strike="noStrike" cap="none">
                <a:solidFill>
                  <a:srgbClr val="A64D75"/>
                </a:solidFill>
                <a:latin typeface="Arial"/>
                <a:ea typeface="Arial"/>
                <a:cs typeface="Arial"/>
                <a:sym typeface="Arial"/>
              </a:rPr>
              <a:t>Background</a:t>
            </a:r>
            <a:endParaRPr sz="2800"/>
          </a:p>
          <a:p>
            <a:pPr marL="800100" marR="0" lvl="0" indent="-520700" algn="l" rtl="0">
              <a:lnSpc>
                <a:spcPct val="150000"/>
              </a:lnSpc>
              <a:spcBef>
                <a:spcPts val="0"/>
              </a:spcBef>
              <a:spcAft>
                <a:spcPts val="0"/>
              </a:spcAft>
              <a:buClr>
                <a:srgbClr val="000000"/>
              </a:buClr>
              <a:buSzPts val="2800"/>
              <a:buFont typeface="Arial"/>
              <a:buChar char="•"/>
            </a:pPr>
            <a:r>
              <a:rPr lang="en-US" sz="2800" b="0" i="0" u="none" strike="noStrike" cap="none">
                <a:solidFill>
                  <a:srgbClr val="A64D75"/>
                </a:solidFill>
                <a:latin typeface="Arial"/>
                <a:ea typeface="Arial"/>
                <a:cs typeface="Arial"/>
                <a:sym typeface="Arial"/>
              </a:rPr>
              <a:t>Q# implementation of QAOA</a:t>
            </a:r>
            <a:endParaRPr sz="2800"/>
          </a:p>
          <a:p>
            <a:pPr marL="800100" marR="0" lvl="0" indent="-520700" algn="l" rtl="0">
              <a:lnSpc>
                <a:spcPct val="150000"/>
              </a:lnSpc>
              <a:spcBef>
                <a:spcPts val="0"/>
              </a:spcBef>
              <a:spcAft>
                <a:spcPts val="0"/>
              </a:spcAft>
              <a:buClr>
                <a:srgbClr val="000000"/>
              </a:buClr>
              <a:buSzPts val="2800"/>
              <a:buFont typeface="Arial"/>
              <a:buChar char="•"/>
            </a:pPr>
            <a:r>
              <a:rPr lang="en-US" sz="2800" b="0" i="0" u="none" strike="noStrike" cap="none">
                <a:solidFill>
                  <a:srgbClr val="A64D75"/>
                </a:solidFill>
                <a:latin typeface="Arial"/>
                <a:ea typeface="Arial"/>
                <a:cs typeface="Arial"/>
                <a:sym typeface="Arial"/>
              </a:rPr>
              <a:t>Resource Estimation of QAOA</a:t>
            </a:r>
            <a:endParaRPr sz="2800"/>
          </a:p>
          <a:p>
            <a:pPr marL="800100" marR="0" lvl="0" indent="-520700" algn="l" rtl="0">
              <a:lnSpc>
                <a:spcPct val="150000"/>
              </a:lnSpc>
              <a:spcBef>
                <a:spcPts val="0"/>
              </a:spcBef>
              <a:spcAft>
                <a:spcPts val="0"/>
              </a:spcAft>
              <a:buClr>
                <a:srgbClr val="000000"/>
              </a:buClr>
              <a:buSzPts val="2800"/>
              <a:buFont typeface="Arial"/>
              <a:buChar char="•"/>
            </a:pPr>
            <a:r>
              <a:rPr lang="en-US" sz="2800" b="0" i="0" u="none" strike="noStrike" cap="none">
                <a:solidFill>
                  <a:srgbClr val="A64D75"/>
                </a:solidFill>
                <a:latin typeface="Arial"/>
                <a:ea typeface="Arial"/>
                <a:cs typeface="Arial"/>
                <a:sym typeface="Arial"/>
              </a:rPr>
              <a:t>Conclusion and recommended next steps</a:t>
            </a:r>
            <a:endParaRPr sz="2800"/>
          </a:p>
        </p:txBody>
      </p:sp>
      <p:sp>
        <p:nvSpPr>
          <p:cNvPr id="134" name="Google Shape;134;p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p:nvPr/>
        </p:nvSpPr>
        <p:spPr>
          <a:xfrm>
            <a:off x="268942" y="201705"/>
            <a:ext cx="11553227" cy="79337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200" b="0" i="0" u="none" strike="noStrike" cap="none">
                <a:solidFill>
                  <a:srgbClr val="4779DA"/>
                </a:solidFill>
                <a:latin typeface="Gill Sans"/>
                <a:ea typeface="Gill Sans"/>
                <a:cs typeface="Gill Sans"/>
                <a:sym typeface="Gill Sans"/>
              </a:rPr>
              <a:t>Project Selection </a:t>
            </a:r>
            <a:endParaRPr sz="3200"/>
          </a:p>
        </p:txBody>
      </p:sp>
      <p:sp>
        <p:nvSpPr>
          <p:cNvPr id="140" name="Google Shape;140;p8"/>
          <p:cNvSpPr txBox="1"/>
          <p:nvPr/>
        </p:nvSpPr>
        <p:spPr>
          <a:xfrm>
            <a:off x="285768" y="793376"/>
            <a:ext cx="11620464" cy="4034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600"/>
              <a:buFont typeface="Arial"/>
              <a:buNone/>
            </a:pPr>
            <a:r>
              <a:rPr lang="en-US" sz="1600" i="0" u="none" strike="noStrike" cap="none">
                <a:solidFill>
                  <a:srgbClr val="EA31FF"/>
                </a:solidFill>
              </a:rPr>
              <a:t>Project selection took into account topic novelty, applicability, and solvability </a:t>
            </a:r>
            <a:endParaRPr/>
          </a:p>
        </p:txBody>
      </p:sp>
      <p:sp>
        <p:nvSpPr>
          <p:cNvPr id="141" name="Google Shape;141;p8"/>
          <p:cNvSpPr txBox="1"/>
          <p:nvPr/>
        </p:nvSpPr>
        <p:spPr>
          <a:xfrm>
            <a:off x="405100" y="1547100"/>
            <a:ext cx="11003100" cy="3406800"/>
          </a:xfrm>
          <a:prstGeom prst="rect">
            <a:avLst/>
          </a:prstGeom>
          <a:noFill/>
          <a:ln>
            <a:noFill/>
          </a:ln>
        </p:spPr>
        <p:txBody>
          <a:bodyPr spcFirstLastPara="1" wrap="square" lIns="91425" tIns="45700" rIns="91425" bIns="45700" anchor="t" anchorCtr="0">
            <a:spAutoFit/>
          </a:bodyPr>
          <a:lstStyle/>
          <a:p>
            <a:pPr marL="628650" marR="0" lvl="0" indent="-514350" algn="l" rtl="0">
              <a:lnSpc>
                <a:spcPct val="150000"/>
              </a:lnSpc>
              <a:spcBef>
                <a:spcPts val="0"/>
              </a:spcBef>
              <a:spcAft>
                <a:spcPts val="0"/>
              </a:spcAft>
              <a:buClr>
                <a:srgbClr val="A64D75"/>
              </a:buClr>
              <a:buSzPts val="1800"/>
              <a:buFont typeface="Arial"/>
              <a:buAutoNum type="arabicPeriod"/>
            </a:pPr>
            <a:r>
              <a:rPr lang="en-US" sz="1800">
                <a:solidFill>
                  <a:srgbClr val="A64D75"/>
                </a:solidFill>
              </a:rPr>
              <a:t>Microsoft’s Resource Estimator (RE) has yet to be utilized to predict optimal resource allocation for QAOA implementation on quantum computers</a:t>
            </a:r>
            <a:endParaRPr sz="1800">
              <a:solidFill>
                <a:srgbClr val="A64D75"/>
              </a:solidFill>
            </a:endParaRPr>
          </a:p>
          <a:p>
            <a:pPr marL="914400" lvl="1" indent="-342900" algn="l" rtl="0">
              <a:lnSpc>
                <a:spcPct val="150000"/>
              </a:lnSpc>
              <a:spcBef>
                <a:spcPts val="0"/>
              </a:spcBef>
              <a:spcAft>
                <a:spcPts val="0"/>
              </a:spcAft>
              <a:buClr>
                <a:schemeClr val="dk1"/>
              </a:buClr>
              <a:buSzPts val="1800"/>
              <a:buChar char="○"/>
            </a:pPr>
            <a:r>
              <a:rPr lang="en-US" sz="1800">
                <a:solidFill>
                  <a:schemeClr val="dk1"/>
                </a:solidFill>
              </a:rPr>
              <a:t>Our project provides resource benchmark recommendations based on Microsoft’s RE</a:t>
            </a:r>
            <a:endParaRPr sz="1800">
              <a:solidFill>
                <a:schemeClr val="dk1"/>
              </a:solidFill>
            </a:endParaRPr>
          </a:p>
          <a:p>
            <a:pPr marL="628650" marR="0" lvl="0" indent="-514350" algn="l" rtl="0">
              <a:lnSpc>
                <a:spcPct val="150000"/>
              </a:lnSpc>
              <a:spcBef>
                <a:spcPts val="0"/>
              </a:spcBef>
              <a:spcAft>
                <a:spcPts val="0"/>
              </a:spcAft>
              <a:buClr>
                <a:srgbClr val="A64D75"/>
              </a:buClr>
              <a:buSzPts val="1800"/>
              <a:buFont typeface="Arial"/>
              <a:buAutoNum type="arabicPeriod"/>
            </a:pPr>
            <a:r>
              <a:rPr lang="en-US" sz="1800" b="0" i="0" u="none" strike="noStrike" cap="none">
                <a:solidFill>
                  <a:srgbClr val="A64D75"/>
                </a:solidFill>
                <a:latin typeface="Arial"/>
                <a:ea typeface="Arial"/>
                <a:cs typeface="Arial"/>
                <a:sym typeface="Arial"/>
              </a:rPr>
              <a:t>QAOA shows promise for improving the runtime of </a:t>
            </a:r>
            <a:r>
              <a:rPr lang="en-US" sz="1800">
                <a:solidFill>
                  <a:srgbClr val="A64D75"/>
                </a:solidFill>
              </a:rPr>
              <a:t>QUBO</a:t>
            </a:r>
            <a:r>
              <a:rPr lang="en-US" sz="1800" b="0" i="0" u="none" strike="noStrike" cap="none">
                <a:solidFill>
                  <a:srgbClr val="A64D75"/>
                </a:solidFill>
                <a:latin typeface="Arial"/>
                <a:ea typeface="Arial"/>
                <a:cs typeface="Arial"/>
                <a:sym typeface="Arial"/>
              </a:rPr>
              <a:t> problems that are NP</a:t>
            </a:r>
            <a:endParaRPr sz="1800" b="0" i="0" u="none" strike="noStrike" cap="none">
              <a:solidFill>
                <a:srgbClr val="A64D75"/>
              </a:solidFill>
              <a:latin typeface="Arial"/>
              <a:ea typeface="Arial"/>
              <a:cs typeface="Arial"/>
              <a:sym typeface="Arial"/>
            </a:endParaRPr>
          </a:p>
          <a:p>
            <a:pPr marL="914400" marR="0" lvl="1" indent="-342900" algn="l" rtl="0">
              <a:lnSpc>
                <a:spcPct val="150000"/>
              </a:lnSpc>
              <a:spcBef>
                <a:spcPts val="0"/>
              </a:spcBef>
              <a:spcAft>
                <a:spcPts val="0"/>
              </a:spcAft>
              <a:buClr>
                <a:srgbClr val="0D0D0D"/>
              </a:buClr>
              <a:buSzPts val="1800"/>
              <a:buChar char="○"/>
            </a:pPr>
            <a:r>
              <a:rPr lang="en-US" sz="1800">
                <a:solidFill>
                  <a:srgbClr val="0D0D0D"/>
                </a:solidFill>
              </a:rPr>
              <a:t>We look at how the Resource Estimations scale with increasing input size</a:t>
            </a:r>
            <a:endParaRPr sz="1800">
              <a:solidFill>
                <a:srgbClr val="0D0D0D"/>
              </a:solidFill>
            </a:endParaRPr>
          </a:p>
          <a:p>
            <a:pPr marL="628650" marR="0" lvl="0" indent="-514350" algn="l" rtl="0">
              <a:lnSpc>
                <a:spcPct val="150000"/>
              </a:lnSpc>
              <a:spcBef>
                <a:spcPts val="500"/>
              </a:spcBef>
              <a:spcAft>
                <a:spcPts val="0"/>
              </a:spcAft>
              <a:buClr>
                <a:srgbClr val="A64D75"/>
              </a:buClr>
              <a:buSzPts val="1800"/>
              <a:buFont typeface="Arial"/>
              <a:buAutoNum type="arabicPeriod"/>
            </a:pPr>
            <a:r>
              <a:rPr lang="en-US" sz="1800">
                <a:solidFill>
                  <a:srgbClr val="A64D75"/>
                </a:solidFill>
              </a:rPr>
              <a:t>QAOA, Q#, and the Resource Estimator were all relatively new to many of us</a:t>
            </a:r>
            <a:endParaRPr sz="1800">
              <a:solidFill>
                <a:srgbClr val="A64D75"/>
              </a:solidFill>
            </a:endParaRPr>
          </a:p>
          <a:p>
            <a:pPr marL="914400" marR="0" lvl="1" indent="-342900" algn="l" rtl="0">
              <a:lnSpc>
                <a:spcPct val="150000"/>
              </a:lnSpc>
              <a:spcBef>
                <a:spcPts val="500"/>
              </a:spcBef>
              <a:spcAft>
                <a:spcPts val="0"/>
              </a:spcAft>
              <a:buSzPts val="1800"/>
              <a:buChar char="○"/>
            </a:pPr>
            <a:r>
              <a:rPr lang="en-US" sz="1800"/>
              <a:t>Given the time constraint and amount we needed to learn, it was important that our algorithm have a plethora of documentation</a:t>
            </a:r>
            <a:endParaRPr sz="1800"/>
          </a:p>
        </p:txBody>
      </p:sp>
      <p:sp>
        <p:nvSpPr>
          <p:cNvPr id="142" name="Google Shape;142;p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2d266dfbfb9_0_7"/>
          <p:cNvSpPr txBox="1"/>
          <p:nvPr/>
        </p:nvSpPr>
        <p:spPr>
          <a:xfrm>
            <a:off x="268942" y="201705"/>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200">
                <a:solidFill>
                  <a:srgbClr val="4779DA"/>
                </a:solidFill>
                <a:latin typeface="Gill Sans"/>
                <a:ea typeface="Gill Sans"/>
                <a:cs typeface="Gill Sans"/>
                <a:sym typeface="Gill Sans"/>
              </a:rPr>
              <a:t>Quantum Approximate Optimization Algorithm (QAOA)</a:t>
            </a:r>
            <a:endParaRPr sz="3200">
              <a:solidFill>
                <a:srgbClr val="4779DA"/>
              </a:solidFill>
              <a:latin typeface="Gill Sans"/>
              <a:ea typeface="Gill Sans"/>
              <a:cs typeface="Gill Sans"/>
              <a:sym typeface="Gill Sans"/>
            </a:endParaRPr>
          </a:p>
        </p:txBody>
      </p:sp>
      <p:sp>
        <p:nvSpPr>
          <p:cNvPr id="148" name="Google Shape;148;g2d266dfbfb9_0_7"/>
          <p:cNvSpPr txBox="1"/>
          <p:nvPr/>
        </p:nvSpPr>
        <p:spPr>
          <a:xfrm>
            <a:off x="285768" y="793376"/>
            <a:ext cx="11620500" cy="403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600"/>
              <a:buFont typeface="Arial"/>
              <a:buNone/>
            </a:pPr>
            <a:r>
              <a:rPr lang="en-US">
                <a:solidFill>
                  <a:srgbClr val="EA31FF"/>
                </a:solidFill>
              </a:rPr>
              <a:t>Background and Overview</a:t>
            </a:r>
            <a:endParaRPr/>
          </a:p>
        </p:txBody>
      </p:sp>
      <p:sp>
        <p:nvSpPr>
          <p:cNvPr id="149" name="Google Shape;149;g2d266dfbfb9_0_7"/>
          <p:cNvSpPr txBox="1"/>
          <p:nvPr/>
        </p:nvSpPr>
        <p:spPr>
          <a:xfrm>
            <a:off x="268951" y="1503599"/>
            <a:ext cx="8720700" cy="3885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a:solidFill>
                  <a:srgbClr val="A64D75"/>
                </a:solidFill>
                <a:latin typeface="Gill Sans"/>
                <a:ea typeface="Gill Sans"/>
                <a:cs typeface="Gill Sans"/>
                <a:sym typeface="Gill Sans"/>
              </a:rPr>
              <a:t>QAOA is a Quantum Algorithm used to solve combinatorial optimization problems</a:t>
            </a:r>
            <a:endParaRPr sz="1800">
              <a:solidFill>
                <a:srgbClr val="A64D75"/>
              </a:solidFill>
            </a:endParaRPr>
          </a:p>
          <a:p>
            <a:pPr marL="285750" marR="0" lvl="0" indent="-311150" algn="l" rtl="0">
              <a:lnSpc>
                <a:spcPct val="100000"/>
              </a:lnSpc>
              <a:spcBef>
                <a:spcPts val="1200"/>
              </a:spcBef>
              <a:spcAft>
                <a:spcPts val="0"/>
              </a:spcAft>
              <a:buClr>
                <a:srgbClr val="7F7F7F"/>
              </a:buClr>
              <a:buSzPts val="1800"/>
              <a:buChar char="•"/>
            </a:pPr>
            <a:r>
              <a:rPr lang="en-US" sz="1800">
                <a:solidFill>
                  <a:schemeClr val="dk1"/>
                </a:solidFill>
              </a:rPr>
              <a:t>Draws inspiration from the </a:t>
            </a:r>
            <a:r>
              <a:rPr lang="en-US" sz="1800" i="1">
                <a:solidFill>
                  <a:schemeClr val="dk1"/>
                </a:solidFill>
              </a:rPr>
              <a:t>Adiabatic Theorem</a:t>
            </a:r>
            <a:endParaRPr sz="1800">
              <a:solidFill>
                <a:schemeClr val="dk1"/>
              </a:solidFill>
            </a:endParaRPr>
          </a:p>
          <a:p>
            <a:pPr marL="285750" marR="0" lvl="0" indent="-311150" algn="l" rtl="0">
              <a:lnSpc>
                <a:spcPct val="100000"/>
              </a:lnSpc>
              <a:spcBef>
                <a:spcPts val="1200"/>
              </a:spcBef>
              <a:spcAft>
                <a:spcPts val="0"/>
              </a:spcAft>
              <a:buClr>
                <a:srgbClr val="7F7F7F"/>
              </a:buClr>
              <a:buSzPts val="1800"/>
              <a:buChar char="•"/>
            </a:pPr>
            <a:r>
              <a:rPr lang="en-US" sz="1800">
                <a:solidFill>
                  <a:srgbClr val="231F20"/>
                </a:solidFill>
              </a:rPr>
              <a:t>Encodes the cost function of an optimization problem as </a:t>
            </a:r>
            <a:r>
              <a:rPr lang="en-US" sz="1800" b="1">
                <a:solidFill>
                  <a:srgbClr val="231F20"/>
                </a:solidFill>
              </a:rPr>
              <a:t>H</a:t>
            </a:r>
            <a:r>
              <a:rPr lang="en-US" sz="1800" b="1" baseline="-25000">
                <a:solidFill>
                  <a:srgbClr val="231F20"/>
                </a:solidFill>
              </a:rPr>
              <a:t>c</a:t>
            </a:r>
            <a:r>
              <a:rPr lang="en-US" sz="1800">
                <a:solidFill>
                  <a:srgbClr val="231F20"/>
                </a:solidFill>
              </a:rPr>
              <a:t> and alternates it with a mixer </a:t>
            </a:r>
            <a:r>
              <a:rPr lang="en-US" sz="1800" b="1">
                <a:solidFill>
                  <a:srgbClr val="231F20"/>
                </a:solidFill>
              </a:rPr>
              <a:t>H</a:t>
            </a:r>
            <a:r>
              <a:rPr lang="en-US" sz="1800" b="1" baseline="-25000">
                <a:solidFill>
                  <a:srgbClr val="231F20"/>
                </a:solidFill>
              </a:rPr>
              <a:t>m</a:t>
            </a:r>
            <a:endParaRPr sz="1800" b="1" baseline="-25000">
              <a:solidFill>
                <a:srgbClr val="231F20"/>
              </a:solidFill>
            </a:endParaRPr>
          </a:p>
          <a:p>
            <a:pPr marL="457200" marR="0" lvl="0" indent="0" algn="l" rtl="0">
              <a:lnSpc>
                <a:spcPct val="100000"/>
              </a:lnSpc>
              <a:spcBef>
                <a:spcPts val="1200"/>
              </a:spcBef>
              <a:spcAft>
                <a:spcPts val="0"/>
              </a:spcAft>
              <a:buNone/>
            </a:pPr>
            <a:endParaRPr sz="1800" b="1" baseline="-25000">
              <a:solidFill>
                <a:srgbClr val="231F20"/>
              </a:solidFill>
            </a:endParaRPr>
          </a:p>
          <a:p>
            <a:pPr marL="0" lvl="0" indent="0" algn="l" rtl="0">
              <a:spcBef>
                <a:spcPts val="0"/>
              </a:spcBef>
              <a:spcAft>
                <a:spcPts val="0"/>
              </a:spcAft>
              <a:buNone/>
            </a:pPr>
            <a:r>
              <a:rPr lang="en-US" sz="1800">
                <a:solidFill>
                  <a:srgbClr val="A64D75"/>
                </a:solidFill>
                <a:latin typeface="Gill Sans"/>
                <a:ea typeface="Gill Sans"/>
                <a:cs typeface="Gill Sans"/>
                <a:sym typeface="Gill Sans"/>
              </a:rPr>
              <a:t>High-level Overview</a:t>
            </a:r>
            <a:endParaRPr sz="1800">
              <a:solidFill>
                <a:schemeClr val="dk1"/>
              </a:solidFill>
            </a:endParaRPr>
          </a:p>
          <a:p>
            <a:pPr marL="457200" lvl="0" indent="-342900" algn="l" rtl="0">
              <a:lnSpc>
                <a:spcPct val="115000"/>
              </a:lnSpc>
              <a:spcBef>
                <a:spcPts val="1200"/>
              </a:spcBef>
              <a:spcAft>
                <a:spcPts val="0"/>
              </a:spcAft>
              <a:buClr>
                <a:schemeClr val="dk1"/>
              </a:buClr>
              <a:buSzPts val="1800"/>
              <a:buChar char="•"/>
            </a:pPr>
            <a:r>
              <a:rPr lang="en-US" sz="1800">
                <a:solidFill>
                  <a:schemeClr val="dk1"/>
                </a:solidFill>
              </a:rPr>
              <a:t>Prepare a quantum state that encodes all potential solutions</a:t>
            </a:r>
            <a:endParaRPr sz="1800">
              <a:solidFill>
                <a:schemeClr val="dk1"/>
              </a:solidFill>
            </a:endParaRPr>
          </a:p>
          <a:p>
            <a:pPr marL="457200" lvl="0" indent="-342900" algn="l" rtl="0">
              <a:lnSpc>
                <a:spcPct val="115000"/>
              </a:lnSpc>
              <a:spcBef>
                <a:spcPts val="1000"/>
              </a:spcBef>
              <a:spcAft>
                <a:spcPts val="0"/>
              </a:spcAft>
              <a:buClr>
                <a:schemeClr val="dk1"/>
              </a:buClr>
              <a:buSzPts val="1800"/>
              <a:buChar char="•"/>
            </a:pPr>
            <a:r>
              <a:rPr lang="en-US" sz="1800">
                <a:solidFill>
                  <a:schemeClr val="dk1"/>
                </a:solidFill>
              </a:rPr>
              <a:t>Evolve the state using </a:t>
            </a:r>
            <a:r>
              <a:rPr lang="en-US" sz="1800" b="1">
                <a:solidFill>
                  <a:schemeClr val="dk1"/>
                </a:solidFill>
              </a:rPr>
              <a:t>𝙥</a:t>
            </a:r>
            <a:r>
              <a:rPr lang="en-US" sz="1800">
                <a:solidFill>
                  <a:schemeClr val="dk1"/>
                </a:solidFill>
              </a:rPr>
              <a:t> layers</a:t>
            </a:r>
            <a:endParaRPr sz="1800">
              <a:solidFill>
                <a:schemeClr val="dk1"/>
              </a:solidFill>
            </a:endParaRPr>
          </a:p>
          <a:p>
            <a:pPr marL="457200" lvl="0" indent="-342900" algn="l" rtl="0">
              <a:lnSpc>
                <a:spcPct val="115000"/>
              </a:lnSpc>
              <a:spcBef>
                <a:spcPts val="1200"/>
              </a:spcBef>
              <a:spcAft>
                <a:spcPts val="1000"/>
              </a:spcAft>
              <a:buClr>
                <a:schemeClr val="dk1"/>
              </a:buClr>
              <a:buSzPts val="1800"/>
              <a:buChar char="•"/>
            </a:pPr>
            <a:r>
              <a:rPr lang="en-US" sz="1800">
                <a:solidFill>
                  <a:schemeClr val="dk1"/>
                </a:solidFill>
              </a:rPr>
              <a:t>Tune the adjustable parameters (𝞫 and 𝞬) using an optimizer to find the optimal solution</a:t>
            </a:r>
            <a:endParaRPr sz="1800">
              <a:solidFill>
                <a:srgbClr val="231F20"/>
              </a:solidFill>
            </a:endParaRPr>
          </a:p>
        </p:txBody>
      </p:sp>
      <p:sp>
        <p:nvSpPr>
          <p:cNvPr id="150" name="Google Shape;150;g2d266dfbfb9_0_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9"/>
          <p:cNvSpPr txBox="1"/>
          <p:nvPr/>
        </p:nvSpPr>
        <p:spPr>
          <a:xfrm>
            <a:off x="268942" y="201705"/>
            <a:ext cx="11553227" cy="79337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ill Sans"/>
              <a:buNone/>
            </a:pPr>
            <a:r>
              <a:rPr lang="en-US" sz="3200">
                <a:solidFill>
                  <a:srgbClr val="4779DA"/>
                </a:solidFill>
                <a:latin typeface="Gill Sans"/>
                <a:ea typeface="Gill Sans"/>
                <a:cs typeface="Gill Sans"/>
                <a:sym typeface="Gill Sans"/>
              </a:rPr>
              <a:t>Quantum Approximate Optimization Algorithm (QAOA)</a:t>
            </a:r>
            <a:endParaRPr sz="3600">
              <a:solidFill>
                <a:srgbClr val="4779DA"/>
              </a:solidFill>
              <a:latin typeface="Gill Sans"/>
              <a:ea typeface="Gill Sans"/>
              <a:cs typeface="Gill Sans"/>
              <a:sym typeface="Gill Sans"/>
            </a:endParaRPr>
          </a:p>
        </p:txBody>
      </p:sp>
      <p:sp>
        <p:nvSpPr>
          <p:cNvPr id="157" name="Google Shape;157;p9"/>
          <p:cNvSpPr txBox="1"/>
          <p:nvPr/>
        </p:nvSpPr>
        <p:spPr>
          <a:xfrm>
            <a:off x="285768" y="793376"/>
            <a:ext cx="11620464" cy="79337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endParaRPr sz="1600" b="1" i="0" u="none" strike="noStrike" cap="none">
              <a:solidFill>
                <a:srgbClr val="EA31FF"/>
              </a:solidFill>
              <a:latin typeface="Arial"/>
              <a:ea typeface="Arial"/>
              <a:cs typeface="Arial"/>
              <a:sym typeface="Arial"/>
            </a:endParaRPr>
          </a:p>
        </p:txBody>
      </p:sp>
      <p:sp>
        <p:nvSpPr>
          <p:cNvPr id="158" name="Google Shape;158;p9"/>
          <p:cNvSpPr txBox="1"/>
          <p:nvPr/>
        </p:nvSpPr>
        <p:spPr>
          <a:xfrm>
            <a:off x="268942" y="1464486"/>
            <a:ext cx="9373800" cy="17856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7F7F7F"/>
              </a:buClr>
              <a:buSzPts val="1400"/>
              <a:buFont typeface="Arial"/>
              <a:buAutoNum type="arabicPeriod"/>
            </a:pPr>
            <a:r>
              <a:rPr lang="en-US" sz="1400" b="1" i="0" u="none" strike="noStrike" cap="none">
                <a:solidFill>
                  <a:srgbClr val="A64D75"/>
                </a:solidFill>
                <a:latin typeface="Arial"/>
                <a:ea typeface="Arial"/>
                <a:cs typeface="Arial"/>
                <a:sym typeface="Arial"/>
              </a:rPr>
              <a:t>Formulate the optimization problem as a QUBO </a:t>
            </a:r>
            <a:endParaRPr/>
          </a:p>
          <a:p>
            <a:pPr marL="342900" marR="0" lvl="0" indent="-342900" algn="l" rtl="0">
              <a:lnSpc>
                <a:spcPct val="100000"/>
              </a:lnSpc>
              <a:spcBef>
                <a:spcPts val="1200"/>
              </a:spcBef>
              <a:spcAft>
                <a:spcPts val="0"/>
              </a:spcAft>
              <a:buClr>
                <a:srgbClr val="7F7F7F"/>
              </a:buClr>
              <a:buSzPts val="1400"/>
              <a:buFont typeface="Arial"/>
              <a:buAutoNum type="arabicPeriod"/>
            </a:pPr>
            <a:r>
              <a:rPr lang="en-US" sz="1400" b="1" i="0" u="none" strike="noStrike" cap="none">
                <a:solidFill>
                  <a:srgbClr val="A64D75"/>
                </a:solidFill>
                <a:latin typeface="Arial"/>
                <a:ea typeface="Arial"/>
                <a:cs typeface="Arial"/>
                <a:sym typeface="Arial"/>
              </a:rPr>
              <a:t>Express the QUBO cost function as a Hamiltonian H</a:t>
            </a:r>
            <a:r>
              <a:rPr lang="en-US" sz="1400" b="1" i="0" u="none" strike="noStrike" cap="none" baseline="-25000">
                <a:solidFill>
                  <a:srgbClr val="A64D75"/>
                </a:solidFill>
                <a:latin typeface="Arial"/>
                <a:ea typeface="Arial"/>
                <a:cs typeface="Arial"/>
                <a:sym typeface="Arial"/>
              </a:rPr>
              <a:t>c</a:t>
            </a:r>
            <a:r>
              <a:rPr lang="en-US" sz="1400" b="1" i="0" u="none" strike="noStrike" cap="none">
                <a:solidFill>
                  <a:srgbClr val="A64D75"/>
                </a:solidFill>
                <a:latin typeface="Arial"/>
                <a:ea typeface="Arial"/>
                <a:cs typeface="Arial"/>
                <a:sym typeface="Arial"/>
              </a:rPr>
              <a:t> and add a mixer Hamiltonian H</a:t>
            </a:r>
            <a:r>
              <a:rPr lang="en-US" sz="1400" b="1" i="0" u="none" strike="noStrike" cap="none" baseline="-25000">
                <a:solidFill>
                  <a:srgbClr val="A64D75"/>
                </a:solidFill>
                <a:latin typeface="Arial"/>
                <a:ea typeface="Arial"/>
                <a:cs typeface="Arial"/>
                <a:sym typeface="Arial"/>
              </a:rPr>
              <a:t>m</a:t>
            </a:r>
            <a:endParaRPr/>
          </a:p>
          <a:p>
            <a:pPr marL="342900" marR="0" lvl="0" indent="-342900" algn="l" rtl="0">
              <a:lnSpc>
                <a:spcPct val="100000"/>
              </a:lnSpc>
              <a:spcBef>
                <a:spcPts val="1200"/>
              </a:spcBef>
              <a:spcAft>
                <a:spcPts val="0"/>
              </a:spcAft>
              <a:buClr>
                <a:srgbClr val="7F7F7F"/>
              </a:buClr>
              <a:buSzPts val="1400"/>
              <a:buFont typeface="Arial"/>
              <a:buAutoNum type="arabicPeriod"/>
            </a:pPr>
            <a:r>
              <a:rPr lang="en-US" sz="1400" b="1" i="0" u="none" strike="noStrike" cap="none">
                <a:solidFill>
                  <a:srgbClr val="A64D75"/>
                </a:solidFill>
                <a:latin typeface="Arial"/>
                <a:ea typeface="Arial"/>
                <a:cs typeface="Arial"/>
                <a:sym typeface="Arial"/>
              </a:rPr>
              <a:t>Run the QAOA circuit which consists of p layers of the unitary operations  U</a:t>
            </a:r>
            <a:r>
              <a:rPr lang="en-US" sz="1400" b="1" i="0" u="none" strike="noStrike" cap="none" baseline="-25000">
                <a:solidFill>
                  <a:srgbClr val="A64D75"/>
                </a:solidFill>
                <a:latin typeface="Arial"/>
                <a:ea typeface="Arial"/>
                <a:cs typeface="Arial"/>
                <a:sym typeface="Arial"/>
              </a:rPr>
              <a:t>c</a:t>
            </a:r>
            <a:r>
              <a:rPr lang="en-US" sz="1400" b="1" i="0" u="none" strike="noStrike" cap="none">
                <a:solidFill>
                  <a:srgbClr val="A64D75"/>
                </a:solidFill>
                <a:latin typeface="Arial"/>
                <a:ea typeface="Arial"/>
                <a:cs typeface="Arial"/>
                <a:sym typeface="Arial"/>
              </a:rPr>
              <a:t> ,  U</a:t>
            </a:r>
            <a:r>
              <a:rPr lang="en-US" sz="1400" b="1" i="0" u="none" strike="noStrike" cap="none" baseline="-25000">
                <a:solidFill>
                  <a:srgbClr val="A64D75"/>
                </a:solidFill>
                <a:latin typeface="Arial"/>
                <a:ea typeface="Arial"/>
                <a:cs typeface="Arial"/>
                <a:sym typeface="Arial"/>
              </a:rPr>
              <a:t>m </a:t>
            </a:r>
            <a:r>
              <a:rPr lang="en-US" sz="1400" b="1" i="0" u="none" strike="noStrike" cap="none">
                <a:solidFill>
                  <a:srgbClr val="A64D75"/>
                </a:solidFill>
                <a:latin typeface="Arial"/>
                <a:ea typeface="Arial"/>
                <a:cs typeface="Arial"/>
                <a:sym typeface="Arial"/>
              </a:rPr>
              <a:t>alternating</a:t>
            </a:r>
            <a:endParaRPr sz="1400" b="1" i="0" u="none" strike="noStrike" cap="none" baseline="-25000">
              <a:solidFill>
                <a:srgbClr val="A64D75"/>
              </a:solidFill>
              <a:latin typeface="Arial"/>
              <a:ea typeface="Arial"/>
              <a:cs typeface="Arial"/>
              <a:sym typeface="Arial"/>
            </a:endParaRPr>
          </a:p>
          <a:p>
            <a:pPr marL="342900" marR="0" lvl="0" indent="-342900" algn="l" rtl="0">
              <a:lnSpc>
                <a:spcPct val="100000"/>
              </a:lnSpc>
              <a:spcBef>
                <a:spcPts val="1200"/>
              </a:spcBef>
              <a:spcAft>
                <a:spcPts val="0"/>
              </a:spcAft>
              <a:buClr>
                <a:srgbClr val="7F7F7F"/>
              </a:buClr>
              <a:buSzPts val="1400"/>
              <a:buFont typeface="Arial"/>
              <a:buAutoNum type="arabicPeriod"/>
            </a:pPr>
            <a:r>
              <a:rPr lang="en-US" sz="1400" b="1" i="0" u="none" strike="noStrike" cap="none">
                <a:solidFill>
                  <a:srgbClr val="A64D75"/>
                </a:solidFill>
                <a:latin typeface="Arial"/>
                <a:ea typeface="Arial"/>
                <a:cs typeface="Arial"/>
                <a:sym typeface="Arial"/>
              </a:rPr>
              <a:t>Use the results of the QAOA circuit to optimize the parameters using a classical optimizer (COBYLA) </a:t>
            </a:r>
            <a:endParaRPr/>
          </a:p>
          <a:p>
            <a:pPr marL="0" marR="0" lvl="0" indent="0" algn="l" rtl="0">
              <a:lnSpc>
                <a:spcPct val="100000"/>
              </a:lnSpc>
              <a:spcBef>
                <a:spcPts val="1200"/>
              </a:spcBef>
              <a:spcAft>
                <a:spcPts val="0"/>
              </a:spcAft>
              <a:buNone/>
            </a:pPr>
            <a:endParaRPr sz="1400" b="1" i="0" u="none" strike="noStrike" cap="none">
              <a:solidFill>
                <a:srgbClr val="A64D75"/>
              </a:solidFill>
              <a:latin typeface="Arial"/>
              <a:ea typeface="Arial"/>
              <a:cs typeface="Arial"/>
              <a:sym typeface="Arial"/>
            </a:endParaRPr>
          </a:p>
        </p:txBody>
      </p:sp>
      <p:grpSp>
        <p:nvGrpSpPr>
          <p:cNvPr id="159" name="Google Shape;159;p9"/>
          <p:cNvGrpSpPr/>
          <p:nvPr/>
        </p:nvGrpSpPr>
        <p:grpSpPr>
          <a:xfrm>
            <a:off x="285769" y="3059719"/>
            <a:ext cx="7829530" cy="3594496"/>
            <a:chOff x="0" y="2079"/>
            <a:chExt cx="7829530" cy="3594496"/>
          </a:xfrm>
        </p:grpSpPr>
        <p:sp>
          <p:nvSpPr>
            <p:cNvPr id="160" name="Google Shape;160;p9"/>
            <p:cNvSpPr/>
            <p:nvPr/>
          </p:nvSpPr>
          <p:spPr>
            <a:xfrm rot="5400000">
              <a:off x="-199525" y="201604"/>
              <a:ext cx="1330167" cy="931117"/>
            </a:xfrm>
            <a:prstGeom prst="chevron">
              <a:avLst>
                <a:gd name="adj" fmla="val 50000"/>
              </a:avLst>
            </a:prstGeom>
            <a:solidFill>
              <a:srgbClr val="0C9ED5"/>
            </a:solidFill>
            <a:ln w="25400" cap="flat" cmpd="sng">
              <a:solidFill>
                <a:srgbClr val="0C9E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txBox="1"/>
            <p:nvPr/>
          </p:nvSpPr>
          <p:spPr>
            <a:xfrm>
              <a:off x="1" y="467638"/>
              <a:ext cx="931117" cy="399050"/>
            </a:xfrm>
            <a:prstGeom prst="rect">
              <a:avLst/>
            </a:prstGeom>
            <a:noFill/>
            <a:ln>
              <a:noFill/>
            </a:ln>
          </p:spPr>
          <p:txBody>
            <a:bodyPr spcFirstLastPara="1" wrap="square" lIns="5700" tIns="5700" rIns="5700" bIns="57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Number Partition Cost function</a:t>
              </a:r>
              <a:endParaRPr/>
            </a:p>
          </p:txBody>
        </p:sp>
        <p:sp>
          <p:nvSpPr>
            <p:cNvPr id="162" name="Google Shape;162;p9"/>
            <p:cNvSpPr/>
            <p:nvPr/>
          </p:nvSpPr>
          <p:spPr>
            <a:xfrm rot="5400000">
              <a:off x="3948019" y="-3014822"/>
              <a:ext cx="864608" cy="6898413"/>
            </a:xfrm>
            <a:prstGeom prst="round2SameRect">
              <a:avLst>
                <a:gd name="adj1" fmla="val 16667"/>
                <a:gd name="adj2" fmla="val 0"/>
              </a:avLst>
            </a:prstGeom>
            <a:solidFill>
              <a:schemeClr val="lt1">
                <a:alpha val="89803"/>
              </a:schemeClr>
            </a:solidFill>
            <a:ln w="25400" cap="flat" cmpd="sng">
              <a:solidFill>
                <a:srgbClr val="0C9E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rot="5400000">
              <a:off x="-199525" y="1333769"/>
              <a:ext cx="1330167" cy="931117"/>
            </a:xfrm>
            <a:prstGeom prst="chevron">
              <a:avLst>
                <a:gd name="adj" fmla="val 50000"/>
              </a:avLst>
            </a:prstGeom>
            <a:solidFill>
              <a:srgbClr val="3B1CB9"/>
            </a:solidFill>
            <a:ln w="25400" cap="flat" cmpd="sng">
              <a:solidFill>
                <a:srgbClr val="3B1CB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txBox="1"/>
            <p:nvPr/>
          </p:nvSpPr>
          <p:spPr>
            <a:xfrm>
              <a:off x="1" y="1599803"/>
              <a:ext cx="931117" cy="399050"/>
            </a:xfrm>
            <a:prstGeom prst="rect">
              <a:avLst/>
            </a:prstGeom>
            <a:noFill/>
            <a:ln>
              <a:noFill/>
            </a:ln>
          </p:spPr>
          <p:txBody>
            <a:bodyPr spcFirstLastPara="1" wrap="square" lIns="5700" tIns="5700" rIns="5700" bIns="57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QUBO Cost function</a:t>
              </a:r>
              <a:endParaRPr/>
            </a:p>
          </p:txBody>
        </p:sp>
        <p:sp>
          <p:nvSpPr>
            <p:cNvPr id="165" name="Google Shape;165;p9"/>
            <p:cNvSpPr/>
            <p:nvPr/>
          </p:nvSpPr>
          <p:spPr>
            <a:xfrm rot="5400000">
              <a:off x="3948019" y="-1882658"/>
              <a:ext cx="864608" cy="6898413"/>
            </a:xfrm>
            <a:prstGeom prst="round2SameRect">
              <a:avLst>
                <a:gd name="adj1" fmla="val 16667"/>
                <a:gd name="adj2" fmla="val 0"/>
              </a:avLst>
            </a:prstGeom>
            <a:solidFill>
              <a:schemeClr val="lt1">
                <a:alpha val="89803"/>
              </a:schemeClr>
            </a:solidFill>
            <a:ln w="25400" cap="flat" cmpd="sng">
              <a:solidFill>
                <a:srgbClr val="3B1CB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rot="5400000">
              <a:off x="-199525" y="2465933"/>
              <a:ext cx="1330167" cy="931117"/>
            </a:xfrm>
            <a:prstGeom prst="chevron">
              <a:avLst>
                <a:gd name="adj" fmla="val 50000"/>
              </a:avLst>
            </a:prstGeom>
            <a:solidFill>
              <a:srgbClr val="9F2992"/>
            </a:solidFill>
            <a:ln w="25400" cap="flat" cmpd="sng">
              <a:solidFill>
                <a:srgbClr val="9F29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txBox="1"/>
            <p:nvPr/>
          </p:nvSpPr>
          <p:spPr>
            <a:xfrm>
              <a:off x="1" y="2731967"/>
              <a:ext cx="931117" cy="399050"/>
            </a:xfrm>
            <a:prstGeom prst="rect">
              <a:avLst/>
            </a:prstGeom>
            <a:noFill/>
            <a:ln>
              <a:noFill/>
            </a:ln>
          </p:spPr>
          <p:txBody>
            <a:bodyPr spcFirstLastPara="1" wrap="square" lIns="5700" tIns="5700" rIns="5700" bIns="5700" anchor="ctr" anchorCtr="0">
              <a:noAutofit/>
            </a:bodyPr>
            <a:lstStyle/>
            <a:p>
              <a:pPr marL="0" marR="0" lvl="0" indent="0" algn="ctr" rtl="0">
                <a:lnSpc>
                  <a:spcPct val="90000"/>
                </a:lnSpc>
                <a:spcBef>
                  <a:spcPts val="0"/>
                </a:spcBef>
                <a:spcAft>
                  <a:spcPts val="0"/>
                </a:spcAft>
                <a:buClr>
                  <a:srgbClr val="000000"/>
                </a:buClr>
                <a:buSzPts val="900"/>
                <a:buFont typeface="Arial"/>
                <a:buNone/>
              </a:pPr>
              <a:r>
                <a:rPr lang="en-US" sz="900" b="0" i="0" u="none" strike="noStrike" cap="none">
                  <a:solidFill>
                    <a:schemeClr val="lt1"/>
                  </a:solidFill>
                  <a:latin typeface="Arial"/>
                  <a:ea typeface="Arial"/>
                  <a:cs typeface="Arial"/>
                  <a:sym typeface="Arial"/>
                </a:rPr>
                <a:t>Cost &amp; Mixer </a:t>
              </a:r>
              <a:r>
                <a:rPr lang="en-US" sz="900">
                  <a:solidFill>
                    <a:schemeClr val="lt1"/>
                  </a:solidFill>
                </a:rPr>
                <a:t>Hamiltonian's</a:t>
              </a:r>
              <a:endParaRPr/>
            </a:p>
          </p:txBody>
        </p:sp>
        <p:sp>
          <p:nvSpPr>
            <p:cNvPr id="168" name="Google Shape;168;p9"/>
            <p:cNvSpPr/>
            <p:nvPr/>
          </p:nvSpPr>
          <p:spPr>
            <a:xfrm rot="5400000">
              <a:off x="3948019" y="-750493"/>
              <a:ext cx="864608" cy="6898413"/>
            </a:xfrm>
            <a:prstGeom prst="round2SameRect">
              <a:avLst>
                <a:gd name="adj1" fmla="val 16667"/>
                <a:gd name="adj2" fmla="val 0"/>
              </a:avLst>
            </a:prstGeom>
            <a:solidFill>
              <a:schemeClr val="lt1">
                <a:alpha val="89803"/>
              </a:schemeClr>
            </a:solidFill>
            <a:ln w="25400" cap="flat" cmpd="sng">
              <a:solidFill>
                <a:srgbClr val="9F29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9" name="Google Shape;169;p9"/>
          <p:cNvPicPr preferRelativeResize="0"/>
          <p:nvPr/>
        </p:nvPicPr>
        <p:blipFill rotWithShape="1">
          <a:blip r:embed="rId3">
            <a:alphaModFix/>
          </a:blip>
          <a:srcRect/>
          <a:stretch/>
        </p:blipFill>
        <p:spPr>
          <a:xfrm>
            <a:off x="1404257" y="4294147"/>
            <a:ext cx="4810578" cy="724000"/>
          </a:xfrm>
          <a:prstGeom prst="rect">
            <a:avLst/>
          </a:prstGeom>
          <a:noFill/>
          <a:ln>
            <a:noFill/>
          </a:ln>
        </p:spPr>
      </p:pic>
      <p:pic>
        <p:nvPicPr>
          <p:cNvPr id="170" name="Google Shape;170;p9"/>
          <p:cNvPicPr preferRelativeResize="0"/>
          <p:nvPr/>
        </p:nvPicPr>
        <p:blipFill>
          <a:blip r:embed="rId4">
            <a:alphaModFix/>
          </a:blip>
          <a:stretch>
            <a:fillRect/>
          </a:stretch>
        </p:blipFill>
        <p:spPr>
          <a:xfrm>
            <a:off x="1404250" y="5393225"/>
            <a:ext cx="6474890" cy="724000"/>
          </a:xfrm>
          <a:prstGeom prst="rect">
            <a:avLst/>
          </a:prstGeom>
          <a:noFill/>
          <a:ln>
            <a:noFill/>
          </a:ln>
        </p:spPr>
      </p:pic>
      <p:sp>
        <p:nvSpPr>
          <p:cNvPr id="171" name="Google Shape;171;p9"/>
          <p:cNvSpPr txBox="1"/>
          <p:nvPr/>
        </p:nvSpPr>
        <p:spPr>
          <a:xfrm>
            <a:off x="285768" y="793376"/>
            <a:ext cx="11620500" cy="403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00"/>
              </a:buClr>
              <a:buSzPts val="1600"/>
              <a:buFont typeface="Arial"/>
              <a:buNone/>
            </a:pPr>
            <a:r>
              <a:rPr lang="en-US" sz="1600">
                <a:solidFill>
                  <a:srgbClr val="EA31FF"/>
                </a:solidFill>
              </a:rPr>
              <a:t>Implementation Walkthrough</a:t>
            </a:r>
            <a:endParaRPr/>
          </a:p>
        </p:txBody>
      </p:sp>
      <p:pic>
        <p:nvPicPr>
          <p:cNvPr id="172" name="Google Shape;172;p9"/>
          <p:cNvPicPr preferRelativeResize="0"/>
          <p:nvPr/>
        </p:nvPicPr>
        <p:blipFill>
          <a:blip r:embed="rId5">
            <a:alphaModFix/>
          </a:blip>
          <a:stretch>
            <a:fillRect/>
          </a:stretch>
        </p:blipFill>
        <p:spPr>
          <a:xfrm>
            <a:off x="1354218" y="3093301"/>
            <a:ext cx="3073857" cy="793375"/>
          </a:xfrm>
          <a:prstGeom prst="rect">
            <a:avLst/>
          </a:prstGeom>
          <a:noFill/>
          <a:ln>
            <a:noFill/>
          </a:ln>
        </p:spPr>
      </p:pic>
      <p:sp>
        <p:nvSpPr>
          <p:cNvPr id="173" name="Google Shape;173;p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0"/>
          <p:cNvSpPr txBox="1"/>
          <p:nvPr/>
        </p:nvSpPr>
        <p:spPr>
          <a:xfrm>
            <a:off x="268942" y="201705"/>
            <a:ext cx="11553227" cy="79337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b="0" i="0" u="none" strike="noStrike" cap="none">
                <a:solidFill>
                  <a:srgbClr val="4779DA"/>
                </a:solidFill>
                <a:latin typeface="Gill Sans"/>
                <a:ea typeface="Gill Sans"/>
                <a:cs typeface="Gill Sans"/>
                <a:sym typeface="Gill Sans"/>
              </a:rPr>
              <a:t>QAOA </a:t>
            </a:r>
            <a:r>
              <a:rPr lang="en-US" sz="3600">
                <a:solidFill>
                  <a:srgbClr val="4779DA"/>
                </a:solidFill>
                <a:latin typeface="Gill Sans"/>
                <a:ea typeface="Gill Sans"/>
                <a:cs typeface="Gill Sans"/>
                <a:sym typeface="Gill Sans"/>
              </a:rPr>
              <a:t>Quantum Circuit and Classical Optimizer</a:t>
            </a:r>
            <a:endParaRPr/>
          </a:p>
        </p:txBody>
      </p:sp>
      <p:pic>
        <p:nvPicPr>
          <p:cNvPr id="180" name="Google Shape;180;p10"/>
          <p:cNvPicPr preferRelativeResize="0"/>
          <p:nvPr/>
        </p:nvPicPr>
        <p:blipFill rotWithShape="1">
          <a:blip r:embed="rId3">
            <a:alphaModFix/>
          </a:blip>
          <a:srcRect/>
          <a:stretch/>
        </p:blipFill>
        <p:spPr>
          <a:xfrm>
            <a:off x="133368" y="1966151"/>
            <a:ext cx="6125441" cy="2852057"/>
          </a:xfrm>
          <a:prstGeom prst="rect">
            <a:avLst/>
          </a:prstGeom>
          <a:noFill/>
          <a:ln>
            <a:noFill/>
          </a:ln>
        </p:spPr>
      </p:pic>
      <p:sp>
        <p:nvSpPr>
          <p:cNvPr id="181" name="Google Shape;181;p10"/>
          <p:cNvSpPr/>
          <p:nvPr/>
        </p:nvSpPr>
        <p:spPr>
          <a:xfrm>
            <a:off x="6334138" y="3167743"/>
            <a:ext cx="794400" cy="522600"/>
          </a:xfrm>
          <a:prstGeom prst="rightArrow">
            <a:avLst>
              <a:gd name="adj1" fmla="val 50000"/>
              <a:gd name="adj2" fmla="val 50000"/>
            </a:avLst>
          </a:prstGeom>
          <a:solidFill>
            <a:schemeClr val="accent1"/>
          </a:solid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10"/>
          <p:cNvSpPr/>
          <p:nvPr/>
        </p:nvSpPr>
        <p:spPr>
          <a:xfrm flipH="1">
            <a:off x="1121314" y="4818212"/>
            <a:ext cx="6335400" cy="677100"/>
          </a:xfrm>
          <a:prstGeom prst="bentUpArrow">
            <a:avLst>
              <a:gd name="adj1" fmla="val 25000"/>
              <a:gd name="adj2" fmla="val 25000"/>
              <a:gd name="adj3" fmla="val 25000"/>
            </a:avLst>
          </a:prstGeom>
          <a:solidFill>
            <a:schemeClr val="accent1"/>
          </a:solidFill>
          <a:ln w="25400" cap="flat" cmpd="sng">
            <a:solidFill>
              <a:srgbClr val="08283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83" name="Google Shape;183;p10"/>
          <p:cNvGrpSpPr/>
          <p:nvPr/>
        </p:nvGrpSpPr>
        <p:grpSpPr>
          <a:xfrm>
            <a:off x="7120830" y="2685036"/>
            <a:ext cx="4766378" cy="3177584"/>
            <a:chOff x="931" y="495116"/>
            <a:chExt cx="4766378" cy="3177584"/>
          </a:xfrm>
        </p:grpSpPr>
        <p:sp>
          <p:nvSpPr>
            <p:cNvPr id="184" name="Google Shape;184;p10"/>
            <p:cNvSpPr/>
            <p:nvPr/>
          </p:nvSpPr>
          <p:spPr>
            <a:xfrm>
              <a:off x="931" y="495116"/>
              <a:ext cx="1986000" cy="1191600"/>
            </a:xfrm>
            <a:prstGeom prst="roundRect">
              <a:avLst>
                <a:gd name="adj" fmla="val 10000"/>
              </a:avLst>
            </a:prstGeom>
            <a:solidFill>
              <a:srgbClr val="105675"/>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txBox="1"/>
            <p:nvPr/>
          </p:nvSpPr>
          <p:spPr>
            <a:xfrm>
              <a:off x="35831" y="530016"/>
              <a:ext cx="1916100" cy="11217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Arial"/>
                  <a:ea typeface="Arial"/>
                  <a:cs typeface="Arial"/>
                  <a:sym typeface="Arial"/>
                </a:rPr>
                <a:t>QAOA Output Measurement</a:t>
              </a:r>
              <a:endParaRPr/>
            </a:p>
          </p:txBody>
        </p:sp>
        <p:sp>
          <p:nvSpPr>
            <p:cNvPr id="186" name="Google Shape;186;p10"/>
            <p:cNvSpPr/>
            <p:nvPr/>
          </p:nvSpPr>
          <p:spPr>
            <a:xfrm>
              <a:off x="2161682" y="844649"/>
              <a:ext cx="420900" cy="492600"/>
            </a:xfrm>
            <a:prstGeom prst="rightArrow">
              <a:avLst>
                <a:gd name="adj1" fmla="val 60000"/>
                <a:gd name="adj2" fmla="val 50000"/>
              </a:avLst>
            </a:prstGeom>
            <a:solidFill>
              <a:srgbClr val="145B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txBox="1"/>
            <p:nvPr/>
          </p:nvSpPr>
          <p:spPr>
            <a:xfrm>
              <a:off x="2161682" y="943154"/>
              <a:ext cx="294600" cy="29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88" name="Google Shape;188;p10"/>
            <p:cNvSpPr/>
            <p:nvPr/>
          </p:nvSpPr>
          <p:spPr>
            <a:xfrm>
              <a:off x="2781309" y="495116"/>
              <a:ext cx="1986000" cy="1191600"/>
            </a:xfrm>
            <a:prstGeom prst="roundRect">
              <a:avLst>
                <a:gd name="adj" fmla="val 10000"/>
              </a:avLst>
            </a:prstGeom>
            <a:solidFill>
              <a:srgbClr val="2B719A"/>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p:nvPr/>
          </p:nvSpPr>
          <p:spPr>
            <a:xfrm>
              <a:off x="2816209" y="530016"/>
              <a:ext cx="1916100" cy="11217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Arial"/>
                  <a:ea typeface="Arial"/>
                  <a:cs typeface="Arial"/>
                  <a:sym typeface="Arial"/>
                </a:rPr>
                <a:t>Calculate Expectation Values</a:t>
              </a:r>
              <a:endParaRPr/>
            </a:p>
          </p:txBody>
        </p:sp>
        <p:sp>
          <p:nvSpPr>
            <p:cNvPr id="190" name="Google Shape;190;p10"/>
            <p:cNvSpPr/>
            <p:nvPr/>
          </p:nvSpPr>
          <p:spPr>
            <a:xfrm rot="5400000">
              <a:off x="3563813" y="1825623"/>
              <a:ext cx="420900" cy="492600"/>
            </a:xfrm>
            <a:prstGeom prst="rightArrow">
              <a:avLst>
                <a:gd name="adj1" fmla="val 60000"/>
                <a:gd name="adj2" fmla="val 50000"/>
              </a:avLst>
            </a:prstGeom>
            <a:solidFill>
              <a:srgbClr val="428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txBox="1"/>
            <p:nvPr/>
          </p:nvSpPr>
          <p:spPr>
            <a:xfrm>
              <a:off x="3626544" y="1861473"/>
              <a:ext cx="295500" cy="2946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2" name="Google Shape;192;p10"/>
            <p:cNvSpPr/>
            <p:nvPr/>
          </p:nvSpPr>
          <p:spPr>
            <a:xfrm>
              <a:off x="2781309" y="2481100"/>
              <a:ext cx="1986000" cy="1191600"/>
            </a:xfrm>
            <a:prstGeom prst="roundRect">
              <a:avLst>
                <a:gd name="adj" fmla="val 10000"/>
              </a:avLst>
            </a:prstGeom>
            <a:solidFill>
              <a:srgbClr val="5589B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txBox="1"/>
            <p:nvPr/>
          </p:nvSpPr>
          <p:spPr>
            <a:xfrm>
              <a:off x="2816209" y="2516000"/>
              <a:ext cx="1916100" cy="11217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Arial"/>
                  <a:ea typeface="Arial"/>
                  <a:cs typeface="Arial"/>
                  <a:sym typeface="Arial"/>
                </a:rPr>
                <a:t>Classical Optimizer</a:t>
              </a:r>
              <a:endParaRPr/>
            </a:p>
          </p:txBody>
        </p:sp>
        <p:sp>
          <p:nvSpPr>
            <p:cNvPr id="194" name="Google Shape;194;p10"/>
            <p:cNvSpPr/>
            <p:nvPr/>
          </p:nvSpPr>
          <p:spPr>
            <a:xfrm rot="10800000">
              <a:off x="2185642" y="2830558"/>
              <a:ext cx="420900" cy="492600"/>
            </a:xfrm>
            <a:prstGeom prst="rightArrow">
              <a:avLst>
                <a:gd name="adj1" fmla="val 60000"/>
                <a:gd name="adj2" fmla="val 50000"/>
              </a:avLst>
            </a:prstGeom>
            <a:solidFill>
              <a:srgbClr val="96A5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txBox="1"/>
            <p:nvPr/>
          </p:nvSpPr>
          <p:spPr>
            <a:xfrm>
              <a:off x="2311822" y="2929139"/>
              <a:ext cx="294600" cy="2955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96" name="Google Shape;196;p10"/>
            <p:cNvSpPr/>
            <p:nvPr/>
          </p:nvSpPr>
          <p:spPr>
            <a:xfrm>
              <a:off x="931" y="2481100"/>
              <a:ext cx="1986000" cy="1191600"/>
            </a:xfrm>
            <a:prstGeom prst="roundRect">
              <a:avLst>
                <a:gd name="adj" fmla="val 10000"/>
              </a:avLst>
            </a:prstGeom>
            <a:solidFill>
              <a:srgbClr val="94A4B3"/>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txBox="1"/>
            <p:nvPr/>
          </p:nvSpPr>
          <p:spPr>
            <a:xfrm>
              <a:off x="35831" y="2516000"/>
              <a:ext cx="1916100" cy="112170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2200" b="0" i="0" u="none" strike="noStrike" cap="none">
                  <a:solidFill>
                    <a:srgbClr val="FFFFFF"/>
                  </a:solidFill>
                  <a:latin typeface="Arial"/>
                  <a:ea typeface="Arial"/>
                  <a:cs typeface="Arial"/>
                  <a:sym typeface="Arial"/>
                </a:rPr>
                <a:t>Updated QAOA Parameters</a:t>
              </a:r>
              <a:endParaRPr/>
            </a:p>
          </p:txBody>
        </p:sp>
      </p:grpSp>
      <p:sp>
        <p:nvSpPr>
          <p:cNvPr id="198" name="Google Shape;198;p10"/>
          <p:cNvSpPr/>
          <p:nvPr/>
        </p:nvSpPr>
        <p:spPr>
          <a:xfrm>
            <a:off x="384075" y="1981650"/>
            <a:ext cx="5874600" cy="2715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199" name="Google Shape;199;p10"/>
          <p:cNvSpPr/>
          <p:nvPr/>
        </p:nvSpPr>
        <p:spPr>
          <a:xfrm>
            <a:off x="7018725" y="2529050"/>
            <a:ext cx="4959600" cy="3481500"/>
          </a:xfrm>
          <a:prstGeom prst="rect">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ill Sans"/>
              <a:ea typeface="Gill Sans"/>
              <a:cs typeface="Gill Sans"/>
              <a:sym typeface="Gill Sans"/>
            </a:endParaRPr>
          </a:p>
        </p:txBody>
      </p:sp>
      <p:sp>
        <p:nvSpPr>
          <p:cNvPr id="200" name="Google Shape;200;p10"/>
          <p:cNvSpPr txBox="1"/>
          <p:nvPr/>
        </p:nvSpPr>
        <p:spPr>
          <a:xfrm>
            <a:off x="5387000" y="1873050"/>
            <a:ext cx="871800" cy="7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CC0000"/>
                </a:solidFill>
                <a:latin typeface="Gill Sans"/>
                <a:ea typeface="Gill Sans"/>
                <a:cs typeface="Gill Sans"/>
                <a:sym typeface="Gill Sans"/>
              </a:rPr>
              <a:t>Q#</a:t>
            </a:r>
            <a:endParaRPr sz="2800">
              <a:solidFill>
                <a:srgbClr val="CC0000"/>
              </a:solidFill>
              <a:latin typeface="Gill Sans"/>
              <a:ea typeface="Gill Sans"/>
              <a:cs typeface="Gill Sans"/>
              <a:sym typeface="Gill Sans"/>
            </a:endParaRPr>
          </a:p>
        </p:txBody>
      </p:sp>
      <p:sp>
        <p:nvSpPr>
          <p:cNvPr id="201" name="Google Shape;201;p10"/>
          <p:cNvSpPr txBox="1"/>
          <p:nvPr/>
        </p:nvSpPr>
        <p:spPr>
          <a:xfrm>
            <a:off x="8904450" y="3933625"/>
            <a:ext cx="1402800" cy="37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0000FF"/>
                </a:solidFill>
                <a:latin typeface="Gill Sans"/>
                <a:ea typeface="Gill Sans"/>
                <a:cs typeface="Gill Sans"/>
                <a:sym typeface="Gill Sans"/>
              </a:rPr>
              <a:t>Python</a:t>
            </a:r>
            <a:endParaRPr sz="2800">
              <a:solidFill>
                <a:srgbClr val="0000FF"/>
              </a:solidFill>
              <a:latin typeface="Gill Sans"/>
              <a:ea typeface="Gill Sans"/>
              <a:cs typeface="Gill Sans"/>
              <a:sym typeface="Gill Sans"/>
            </a:endParaRPr>
          </a:p>
        </p:txBody>
      </p:sp>
      <p:sp>
        <p:nvSpPr>
          <p:cNvPr id="202" name="Google Shape;202;p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1"/>
          <p:cNvSpPr txBox="1"/>
          <p:nvPr/>
        </p:nvSpPr>
        <p:spPr>
          <a:xfrm>
            <a:off x="268942" y="201705"/>
            <a:ext cx="11553227" cy="793377"/>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200" b="0" i="0" u="none" strike="noStrike" cap="none">
                <a:solidFill>
                  <a:srgbClr val="4779DA"/>
                </a:solidFill>
                <a:latin typeface="Gill Sans"/>
                <a:ea typeface="Gill Sans"/>
                <a:cs typeface="Gill Sans"/>
                <a:sym typeface="Gill Sans"/>
              </a:rPr>
              <a:t>QAOA Test </a:t>
            </a:r>
            <a:r>
              <a:rPr lang="en-US" sz="3200">
                <a:solidFill>
                  <a:srgbClr val="4779DA"/>
                </a:solidFill>
                <a:latin typeface="Gill Sans"/>
                <a:ea typeface="Gill Sans"/>
                <a:cs typeface="Gill Sans"/>
                <a:sym typeface="Gill Sans"/>
              </a:rPr>
              <a:t>E</a:t>
            </a:r>
            <a:r>
              <a:rPr lang="en-US" sz="3200" b="0" i="0" u="none" strike="noStrike" cap="none">
                <a:solidFill>
                  <a:srgbClr val="4779DA"/>
                </a:solidFill>
                <a:latin typeface="Gill Sans"/>
                <a:ea typeface="Gill Sans"/>
                <a:cs typeface="Gill Sans"/>
                <a:sym typeface="Gill Sans"/>
              </a:rPr>
              <a:t>xample Results</a:t>
            </a:r>
            <a:endParaRPr sz="3200"/>
          </a:p>
        </p:txBody>
      </p:sp>
      <p:sp>
        <p:nvSpPr>
          <p:cNvPr id="208" name="Google Shape;208;p11"/>
          <p:cNvSpPr txBox="1"/>
          <p:nvPr/>
        </p:nvSpPr>
        <p:spPr>
          <a:xfrm>
            <a:off x="285775" y="793375"/>
            <a:ext cx="11783100" cy="403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500" i="0" u="none" strike="noStrike" cap="none">
                <a:solidFill>
                  <a:srgbClr val="EA31FF"/>
                </a:solidFill>
              </a:rPr>
              <a:t>Ou</a:t>
            </a:r>
            <a:r>
              <a:rPr lang="en-US" sz="1500">
                <a:solidFill>
                  <a:srgbClr val="EA31FF"/>
                </a:solidFill>
              </a:rPr>
              <a:t>r</a:t>
            </a:r>
            <a:r>
              <a:rPr lang="en-US" sz="1500" i="0" u="none" strike="noStrike" cap="none">
                <a:solidFill>
                  <a:srgbClr val="EA31FF"/>
                </a:solidFill>
              </a:rPr>
              <a:t> </a:t>
            </a:r>
            <a:r>
              <a:rPr lang="en-US" sz="1500">
                <a:solidFill>
                  <a:srgbClr val="EA31FF"/>
                </a:solidFill>
              </a:rPr>
              <a:t>s</a:t>
            </a:r>
            <a:r>
              <a:rPr lang="en-US" sz="1500" i="0" u="none" strike="noStrike" cap="none">
                <a:solidFill>
                  <a:srgbClr val="EA31FF"/>
                </a:solidFill>
              </a:rPr>
              <a:t>ample problem is partitioning </a:t>
            </a:r>
            <a:r>
              <a:rPr lang="en-US" sz="1500">
                <a:solidFill>
                  <a:srgbClr val="EA31FF"/>
                </a:solidFill>
              </a:rPr>
              <a:t>a</a:t>
            </a:r>
            <a:r>
              <a:rPr lang="en-US" sz="1500" i="0" u="none" strike="noStrike" cap="none">
                <a:solidFill>
                  <a:srgbClr val="EA31FF"/>
                </a:solidFill>
              </a:rPr>
              <a:t> </a:t>
            </a:r>
            <a:r>
              <a:rPr lang="en-US" sz="1500">
                <a:solidFill>
                  <a:srgbClr val="EA31FF"/>
                </a:solidFill>
              </a:rPr>
              <a:t>list ([</a:t>
            </a:r>
            <a:r>
              <a:rPr lang="en-US" sz="1500" i="0" u="none" strike="noStrike" cap="none">
                <a:solidFill>
                  <a:srgbClr val="EA31FF"/>
                </a:solidFill>
              </a:rPr>
              <a:t>1,5,6]) into two lists </a:t>
            </a:r>
            <a:r>
              <a:rPr lang="en-US" sz="1500">
                <a:solidFill>
                  <a:srgbClr val="EA31FF"/>
                </a:solidFill>
              </a:rPr>
              <a:t>such that the difference between the sums of the two partitions is minimized.</a:t>
            </a:r>
            <a:endParaRPr sz="1300"/>
          </a:p>
        </p:txBody>
      </p:sp>
      <p:sp>
        <p:nvSpPr>
          <p:cNvPr id="209" name="Google Shape;209;p11"/>
          <p:cNvSpPr txBox="1"/>
          <p:nvPr/>
        </p:nvSpPr>
        <p:spPr>
          <a:xfrm>
            <a:off x="301872" y="1177303"/>
            <a:ext cx="10736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F7F7F"/>
              </a:buClr>
              <a:buSzPts val="1400"/>
              <a:buFont typeface="Arial"/>
              <a:buNone/>
            </a:pPr>
            <a:r>
              <a:rPr lang="en-US" sz="1400" b="1" i="0" u="none" strike="noStrike" cap="none">
                <a:solidFill>
                  <a:srgbClr val="A64D75"/>
                </a:solidFill>
                <a:latin typeface="Arial"/>
                <a:ea typeface="Arial"/>
                <a:cs typeface="Arial"/>
                <a:sym typeface="Arial"/>
              </a:rPr>
              <a:t>The graph shows the frequency output of our QAOA circuit</a:t>
            </a:r>
            <a:endParaRPr/>
          </a:p>
        </p:txBody>
      </p:sp>
      <p:pic>
        <p:nvPicPr>
          <p:cNvPr id="210" name="Google Shape;210;p11" descr="A graph with red squares&#10;&#10;Description automatically generated"/>
          <p:cNvPicPr preferRelativeResize="0"/>
          <p:nvPr/>
        </p:nvPicPr>
        <p:blipFill rotWithShape="1">
          <a:blip r:embed="rId3">
            <a:alphaModFix/>
          </a:blip>
          <a:srcRect/>
          <a:stretch/>
        </p:blipFill>
        <p:spPr>
          <a:xfrm>
            <a:off x="911473" y="1752600"/>
            <a:ext cx="10127439" cy="3975363"/>
          </a:xfrm>
          <a:prstGeom prst="rect">
            <a:avLst/>
          </a:prstGeom>
          <a:noFill/>
          <a:ln>
            <a:noFill/>
          </a:ln>
        </p:spPr>
      </p:pic>
      <p:sp>
        <p:nvSpPr>
          <p:cNvPr id="211" name="Google Shape;211;p11"/>
          <p:cNvSpPr txBox="1"/>
          <p:nvPr/>
        </p:nvSpPr>
        <p:spPr>
          <a:xfrm>
            <a:off x="1709646" y="5651775"/>
            <a:ext cx="3557400" cy="831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a:solidFill>
                  <a:srgbClr val="A64D75"/>
                </a:solidFill>
              </a:rPr>
              <a:t>A = </a:t>
            </a:r>
            <a:r>
              <a:rPr lang="en-US" sz="1600" i="0" u="none" strike="noStrike" cap="none">
                <a:solidFill>
                  <a:srgbClr val="A64D75"/>
                </a:solidFill>
              </a:rPr>
              <a:t>[1,5,6]</a:t>
            </a:r>
            <a:endParaRPr sz="1600" i="0" u="none" strike="noStrike" cap="none">
              <a:solidFill>
                <a:srgbClr val="A64D75"/>
              </a:solidFill>
            </a:endParaRPr>
          </a:p>
          <a:p>
            <a:pPr marL="0" marR="0" lvl="0" indent="0" algn="l" rtl="0">
              <a:lnSpc>
                <a:spcPct val="100000"/>
              </a:lnSpc>
              <a:spcBef>
                <a:spcPts val="0"/>
              </a:spcBef>
              <a:spcAft>
                <a:spcPts val="0"/>
              </a:spcAft>
              <a:buNone/>
            </a:pPr>
            <a:r>
              <a:rPr lang="en-US" sz="1600">
                <a:solidFill>
                  <a:srgbClr val="A64D75"/>
                </a:solidFill>
              </a:rPr>
              <a:t>S = ‘001’ → [6] → Sum(S) = 6 </a:t>
            </a:r>
            <a:endParaRPr sz="1600">
              <a:solidFill>
                <a:srgbClr val="A64D75"/>
              </a:solidFill>
            </a:endParaRPr>
          </a:p>
          <a:p>
            <a:pPr marL="0" lvl="0" indent="0" algn="l" rtl="0">
              <a:spcBef>
                <a:spcPts val="0"/>
              </a:spcBef>
              <a:spcAft>
                <a:spcPts val="0"/>
              </a:spcAft>
              <a:buNone/>
            </a:pPr>
            <a:r>
              <a:rPr lang="en-US" sz="1600">
                <a:solidFill>
                  <a:srgbClr val="A64D75"/>
                </a:solidFill>
              </a:rPr>
              <a:t>S/A = [1,5] → Sum(S/A) = 6 </a:t>
            </a:r>
            <a:endParaRPr sz="1600">
              <a:solidFill>
                <a:srgbClr val="A64D75"/>
              </a:solidFill>
            </a:endParaRPr>
          </a:p>
        </p:txBody>
      </p:sp>
      <p:sp>
        <p:nvSpPr>
          <p:cNvPr id="212" name="Google Shape;212;p11"/>
          <p:cNvSpPr txBox="1"/>
          <p:nvPr/>
        </p:nvSpPr>
        <p:spPr>
          <a:xfrm>
            <a:off x="5411525" y="5956575"/>
            <a:ext cx="5182200" cy="3387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600">
                <a:solidFill>
                  <a:srgbClr val="A64D75"/>
                </a:solidFill>
              </a:rPr>
              <a:t>The difference in sums is, abs[Sum(S) - Sum(S/A)] = 0</a:t>
            </a:r>
            <a:endParaRPr sz="1600">
              <a:solidFill>
                <a:srgbClr val="A64D75"/>
              </a:solidFill>
            </a:endParaRPr>
          </a:p>
        </p:txBody>
      </p:sp>
      <p:sp>
        <p:nvSpPr>
          <p:cNvPr id="213" name="Google Shape;213;p11"/>
          <p:cNvSpPr txBox="1"/>
          <p:nvPr/>
        </p:nvSpPr>
        <p:spPr>
          <a:xfrm>
            <a:off x="8892750" y="2083125"/>
            <a:ext cx="2001900" cy="91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t>B</a:t>
            </a:r>
            <a:r>
              <a:rPr lang="en-US" sz="1200">
                <a:solidFill>
                  <a:srgbClr val="000000"/>
                </a:solidFill>
              </a:rPr>
              <a:t>it string represents the indices of the array.</a:t>
            </a:r>
            <a:endParaRPr sz="1200">
              <a:solidFill>
                <a:srgbClr val="000000"/>
              </a:solidFill>
            </a:endParaRPr>
          </a:p>
        </p:txBody>
      </p:sp>
      <p:sp>
        <p:nvSpPr>
          <p:cNvPr id="214" name="Google Shape;214;p1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p:nvPr/>
        </p:nvSpPr>
        <p:spPr>
          <a:xfrm>
            <a:off x="268929" y="321330"/>
            <a:ext cx="11553300" cy="7935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Gill Sans"/>
              <a:buNone/>
            </a:pPr>
            <a:r>
              <a:rPr lang="en-US" sz="3600" b="0" i="0" u="none" strike="noStrike" cap="none">
                <a:solidFill>
                  <a:srgbClr val="4779DA"/>
                </a:solidFill>
                <a:latin typeface="Gill Sans"/>
                <a:ea typeface="Gill Sans"/>
                <a:cs typeface="Gill Sans"/>
                <a:sym typeface="Gill Sans"/>
              </a:rPr>
              <a:t>Results</a:t>
            </a:r>
            <a:endParaRPr/>
          </a:p>
        </p:txBody>
      </p:sp>
      <p:pic>
        <p:nvPicPr>
          <p:cNvPr id="220" name="Google Shape;220;p25"/>
          <p:cNvPicPr preferRelativeResize="0"/>
          <p:nvPr/>
        </p:nvPicPr>
        <p:blipFill>
          <a:blip r:embed="rId3">
            <a:alphaModFix/>
          </a:blip>
          <a:stretch>
            <a:fillRect/>
          </a:stretch>
        </p:blipFill>
        <p:spPr>
          <a:xfrm>
            <a:off x="0" y="1562288"/>
            <a:ext cx="5606251" cy="4054874"/>
          </a:xfrm>
          <a:prstGeom prst="rect">
            <a:avLst/>
          </a:prstGeom>
          <a:noFill/>
          <a:ln w="9525" cap="flat" cmpd="sng">
            <a:solidFill>
              <a:schemeClr val="dk1"/>
            </a:solidFill>
            <a:prstDash val="solid"/>
            <a:round/>
            <a:headEnd type="none" w="sm" len="sm"/>
            <a:tailEnd type="none" w="sm" len="sm"/>
          </a:ln>
        </p:spPr>
      </p:pic>
      <p:sp>
        <p:nvSpPr>
          <p:cNvPr id="221" name="Google Shape;221;p25"/>
          <p:cNvSpPr txBox="1"/>
          <p:nvPr/>
        </p:nvSpPr>
        <p:spPr>
          <a:xfrm>
            <a:off x="285768" y="939576"/>
            <a:ext cx="11620500" cy="677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1600"/>
              <a:buFont typeface="Arial"/>
              <a:buNone/>
            </a:pPr>
            <a:r>
              <a:rPr lang="en-US" sz="1600" b="1" i="0" u="none" strike="noStrike" cap="none">
                <a:solidFill>
                  <a:srgbClr val="EA31FF"/>
                </a:solidFill>
                <a:latin typeface="Arial"/>
                <a:ea typeface="Arial"/>
                <a:cs typeface="Arial"/>
                <a:sym typeface="Arial"/>
              </a:rPr>
              <a:t>The </a:t>
            </a:r>
            <a:r>
              <a:rPr lang="en-US" sz="1600" b="1">
                <a:solidFill>
                  <a:srgbClr val="EA31FF"/>
                </a:solidFill>
              </a:rPr>
              <a:t>Superconducting/ spin qubit </a:t>
            </a:r>
            <a:r>
              <a:rPr lang="en-US" sz="1600" b="1" i="0" u="none" strike="noStrike" cap="none">
                <a:solidFill>
                  <a:srgbClr val="EA31FF"/>
                </a:solidFill>
                <a:latin typeface="Arial"/>
                <a:ea typeface="Arial"/>
                <a:cs typeface="Arial"/>
                <a:sym typeface="Arial"/>
              </a:rPr>
              <a:t> based quantum computer stands out as the top performer, achieving optimal results with minimal physical qubits, significantly reduced processing time, and a lower T-factory ratio</a:t>
            </a:r>
            <a:endParaRPr/>
          </a:p>
        </p:txBody>
      </p:sp>
      <p:cxnSp>
        <p:nvCxnSpPr>
          <p:cNvPr id="222" name="Google Shape;222;p25"/>
          <p:cNvCxnSpPr/>
          <p:nvPr/>
        </p:nvCxnSpPr>
        <p:spPr>
          <a:xfrm rot="10800000">
            <a:off x="1403945" y="5357121"/>
            <a:ext cx="0" cy="647100"/>
          </a:xfrm>
          <a:prstGeom prst="straightConnector1">
            <a:avLst/>
          </a:prstGeom>
          <a:noFill/>
          <a:ln w="9525" cap="flat" cmpd="sng">
            <a:solidFill>
              <a:srgbClr val="C00000"/>
            </a:solidFill>
            <a:prstDash val="solid"/>
            <a:round/>
            <a:headEnd type="none" w="sm" len="sm"/>
            <a:tailEnd type="triangle" w="med" len="med"/>
          </a:ln>
        </p:spPr>
      </p:cxnSp>
      <p:sp>
        <p:nvSpPr>
          <p:cNvPr id="223" name="Google Shape;223;p25"/>
          <p:cNvSpPr/>
          <p:nvPr/>
        </p:nvSpPr>
        <p:spPr>
          <a:xfrm>
            <a:off x="1038398" y="4553885"/>
            <a:ext cx="731100" cy="731100"/>
          </a:xfrm>
          <a:prstGeom prst="donut">
            <a:avLst>
              <a:gd name="adj" fmla="val 2415"/>
            </a:avLst>
          </a:prstGeom>
          <a:noFill/>
          <a:ln w="952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pic>
        <p:nvPicPr>
          <p:cNvPr id="224" name="Google Shape;224;p25"/>
          <p:cNvPicPr preferRelativeResize="0"/>
          <p:nvPr/>
        </p:nvPicPr>
        <p:blipFill>
          <a:blip r:embed="rId4">
            <a:alphaModFix/>
          </a:blip>
          <a:stretch>
            <a:fillRect/>
          </a:stretch>
        </p:blipFill>
        <p:spPr>
          <a:xfrm>
            <a:off x="5672700" y="3591888"/>
            <a:ext cx="6519299" cy="2655076"/>
          </a:xfrm>
          <a:prstGeom prst="rect">
            <a:avLst/>
          </a:prstGeom>
          <a:noFill/>
          <a:ln w="9525" cap="flat" cmpd="sng">
            <a:solidFill>
              <a:schemeClr val="dk1"/>
            </a:solidFill>
            <a:prstDash val="solid"/>
            <a:round/>
            <a:headEnd type="none" w="sm" len="sm"/>
            <a:tailEnd type="none" w="sm" len="sm"/>
          </a:ln>
        </p:spPr>
      </p:pic>
      <p:sp>
        <p:nvSpPr>
          <p:cNvPr id="225" name="Google Shape;225;p25"/>
          <p:cNvSpPr/>
          <p:nvPr/>
        </p:nvSpPr>
        <p:spPr>
          <a:xfrm>
            <a:off x="5672700" y="4158850"/>
            <a:ext cx="6519300" cy="365100"/>
          </a:xfrm>
          <a:prstGeom prst="frame">
            <a:avLst>
              <a:gd name="adj1" fmla="val 12500"/>
            </a:avLst>
          </a:prstGeom>
          <a:solidFill>
            <a:schemeClr val="accent1"/>
          </a:solid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b="0" i="0" u="none" strike="noStrike" cap="none">
              <a:solidFill>
                <a:schemeClr val="dk1"/>
              </a:solidFill>
              <a:latin typeface="Arial"/>
              <a:ea typeface="Arial"/>
              <a:cs typeface="Arial"/>
              <a:sym typeface="Arial"/>
            </a:endParaRPr>
          </a:p>
        </p:txBody>
      </p:sp>
      <p:sp>
        <p:nvSpPr>
          <p:cNvPr id="226" name="Google Shape;226;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childTnLst>
                                </p:cTn>
                              </p:par>
                              <p:par>
                                <p:cTn id="8" presetID="10" presetClass="entr" presetSubtype="0"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fade">
                                      <p:cBhvr>
                                        <p:cTn id="10" dur="1000"/>
                                        <p:tgtEl>
                                          <p:spTgt spid="2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fade">
                                      <p:cBhvr>
                                        <p:cTn id="15" dur="1000"/>
                                        <p:tgtEl>
                                          <p:spTgt spid="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3931</Words>
  <Application>Microsoft Macintosh PowerPoint</Application>
  <PresentationFormat>Widescreen</PresentationFormat>
  <Paragraphs>383</Paragraphs>
  <Slides>20</Slides>
  <Notes>20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Gill Sans</vt:lpstr>
      <vt:lpstr>Courier New</vt:lpstr>
      <vt:lpstr>Play</vt:lpstr>
      <vt:lpstr>Roboto Medium</vt:lpstr>
      <vt:lpstr>Arial</vt:lpstr>
      <vt:lpstr>Roboto Thin</vt:lpstr>
      <vt:lpstr>Roboto</vt:lpstr>
      <vt:lpstr>Office Theme</vt:lpstr>
      <vt:lpstr>Quantum Resource Estimation of the  Quantum Approximate Optimization Algorithm (QAOA)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Quantum Resource Estimation of the  Quantum Approximate Optimization Algorithm (QAOA)</dc:title>
  <dc:creator>Waqar Chaudhry</dc:creator>
  <cp:lastModifiedBy>Katie Harrison</cp:lastModifiedBy>
  <cp:revision>1</cp:revision>
  <dcterms:created xsi:type="dcterms:W3CDTF">2024-04-05T10:45:51Z</dcterms:created>
  <dcterms:modified xsi:type="dcterms:W3CDTF">2024-05-17T14:59:00Z</dcterms:modified>
</cp:coreProperties>
</file>